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64" r:id="rId3"/>
    <p:sldId id="268" r:id="rId4"/>
    <p:sldId id="259" r:id="rId5"/>
    <p:sldId id="266" r:id="rId6"/>
    <p:sldId id="257" r:id="rId7"/>
    <p:sldId id="260" r:id="rId8"/>
    <p:sldId id="271" r:id="rId9"/>
    <p:sldId id="272" r:id="rId10"/>
    <p:sldId id="261" r:id="rId11"/>
    <p:sldId id="262" r:id="rId12"/>
    <p:sldId id="275" r:id="rId13"/>
    <p:sldId id="263" r:id="rId14"/>
    <p:sldId id="258" r:id="rId15"/>
    <p:sldId id="270" r:id="rId16"/>
    <p:sldId id="273" r:id="rId17"/>
    <p:sldId id="267"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772" autoAdjust="0"/>
  </p:normalViewPr>
  <p:slideViewPr>
    <p:cSldViewPr snapToGrid="0">
      <p:cViewPr varScale="1">
        <p:scale>
          <a:sx n="79" d="100"/>
          <a:sy n="79" d="100"/>
        </p:scale>
        <p:origin x="13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6D661-95D3-4841-A89B-CB4264614F09}" type="datetimeFigureOut">
              <a:rPr lang="nl-NL" smtClean="0"/>
              <a:t>7-3-2019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5C9B8-04CF-4CD9-987F-F7B07B3E3BFF}" type="slidenum">
              <a:rPr lang="nl-NL" smtClean="0"/>
              <a:t>‹nr.›</a:t>
            </a:fld>
            <a:endParaRPr lang="nl-NL"/>
          </a:p>
        </p:txBody>
      </p:sp>
    </p:spTree>
    <p:extLst>
      <p:ext uri="{BB962C8B-B14F-4D97-AF65-F5344CB8AC3E}">
        <p14:creationId xmlns:p14="http://schemas.microsoft.com/office/powerpoint/2010/main" val="365494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Zoetstoffen</a:t>
            </a:r>
          </a:p>
          <a:p>
            <a:r>
              <a:rPr lang="nl-NL" dirty="0" smtClean="0"/>
              <a:t>Deze PowerPoint is gemaakt voor professionals die een lezing/presentatie/college over zoetstoffen</a:t>
            </a:r>
            <a:r>
              <a:rPr lang="nl-NL" baseline="0" dirty="0" smtClean="0"/>
              <a:t> willen houden. Afhankelijk van de doelgroep kunnen er bepaalde sheets uitgehaald worden.</a:t>
            </a:r>
            <a:endParaRPr lang="nl-NL" dirty="0" smtClean="0"/>
          </a:p>
          <a:p>
            <a:endParaRPr lang="nl-NL" dirty="0" smtClean="0"/>
          </a:p>
          <a:p>
            <a:r>
              <a:rPr lang="nl-NL" dirty="0" smtClean="0"/>
              <a:t>Verdere</a:t>
            </a:r>
            <a:r>
              <a:rPr lang="nl-NL" baseline="0" dirty="0" smtClean="0"/>
              <a:t> opmerkingen:</a:t>
            </a:r>
            <a:endParaRPr lang="nl-NL" dirty="0" smtClean="0"/>
          </a:p>
          <a:p>
            <a:r>
              <a:rPr lang="nl-NL" dirty="0" smtClean="0"/>
              <a:t>In de ondertitel kan bijvoorbeeld de datum</a:t>
            </a:r>
            <a:r>
              <a:rPr lang="nl-NL" baseline="0" dirty="0" smtClean="0"/>
              <a:t>, plaats en naam van event worden ingezet. </a:t>
            </a: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a:t>
            </a:fld>
            <a:endParaRPr lang="nl-NL"/>
          </a:p>
        </p:txBody>
      </p:sp>
    </p:spTree>
    <p:extLst>
      <p:ext uri="{BB962C8B-B14F-4D97-AF65-F5344CB8AC3E}">
        <p14:creationId xmlns:p14="http://schemas.microsoft.com/office/powerpoint/2010/main" val="34791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Aspartaam</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is het meest onderzochte additief – </a:t>
            </a:r>
            <a:r>
              <a:rPr lang="nl-NL" b="0" i="0" dirty="0" smtClean="0">
                <a:solidFill>
                  <a:srgbClr val="000000"/>
                </a:solidFill>
                <a:effectLst/>
                <a:latin typeface="Trebuchet MS" panose="020B0603020202020204" pitchFamily="34" charset="0"/>
              </a:rPr>
              <a:t>Dat komt vooral doordat er verhalen in omloop zijn die mensen waarschuwen voor E-nummers zoals aspartaam, omdat deze schadelijk voor de gezondheid zouden zijn. In 2006 en 2007 zijn 2 studies gepubliceerd door het Italiaanse </a:t>
            </a:r>
            <a:r>
              <a:rPr lang="nl-NL" b="0" i="0" dirty="0" err="1" smtClean="0">
                <a:solidFill>
                  <a:srgbClr val="000000"/>
                </a:solidFill>
                <a:effectLst/>
                <a:latin typeface="Trebuchet MS" panose="020B0603020202020204" pitchFamily="34" charset="0"/>
              </a:rPr>
              <a:t>Ramazzini</a:t>
            </a:r>
            <a:r>
              <a:rPr lang="nl-NL" b="0" i="0" dirty="0" smtClean="0">
                <a:solidFill>
                  <a:srgbClr val="000000"/>
                </a:solidFill>
                <a:effectLst/>
                <a:latin typeface="Trebuchet MS" panose="020B0603020202020204" pitchFamily="34" charset="0"/>
              </a:rPr>
              <a:t> Instituut, waaruit zou blijken dat proefdieren kanker krijgen als gevolg van aspartaam. Naar deze studies is zeer goed gekeken door de Europese Voedselveiligheidsautoriteit (EFSA). Hun conclusie was dat de tumoren die waren gevonden niet kwamen doordat de ratten aspartaam kregen, maar omdat ze chronische ontstekingen hadden aan de ademhalingsorganen. De ratten waren dus al ziek voordat ze getest werden. Bovendien bleek de statistiek in het onderzoek niet te kloppen. </a:t>
            </a:r>
            <a:endParaRPr kumimoji="0" lang="nl-NL"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PKU –  Mensen met PKU missen een enzym waardoor zij het aminozuur fenylalanine (dat in aspartaam zit) niet goed kunnen afbreken. Dit leidt tot ophoping van fenylalanine in het lichaam. Dit kan uiteindelijk leiden tot hersenschade. Mensen die leiden aan PKU moeten een streng dieet volgen, waarin fenylalanine zo veel mogelijk wordt vermeden. Daarom moet op producten die aspartaam bevatten, worden vermeld dat zij een bron van fenylalanine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Kanker – EFSA heeft bij de studie in 2013 alle gepubliceerde en niet-gepubliceerde wetenschappelijke studies meegenomen. EFSA concludeerde op basis hiervan wederom dat aspartaam veilig is en dat de ADI van 40 mg/kg gehandhaafd kan blijven. </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Bron:</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http://www.voedingenkankerinfo.nl/is-het-gebruik-van-zoetstoffen-kankerverwekkend/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smtClean="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10</a:t>
            </a:fld>
            <a:endParaRPr lang="nl-NL"/>
          </a:p>
        </p:txBody>
      </p:sp>
    </p:spTree>
    <p:extLst>
      <p:ext uri="{BB962C8B-B14F-4D97-AF65-F5344CB8AC3E}">
        <p14:creationId xmlns:p14="http://schemas.microsoft.com/office/powerpoint/2010/main" val="360729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11</a:t>
            </a:fld>
            <a:endParaRPr lang="nl-NL"/>
          </a:p>
        </p:txBody>
      </p:sp>
    </p:spTree>
    <p:extLst>
      <p:ext uri="{BB962C8B-B14F-4D97-AF65-F5344CB8AC3E}">
        <p14:creationId xmlns:p14="http://schemas.microsoft.com/office/powerpoint/2010/main" val="29098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Is </a:t>
            </a:r>
            <a:r>
              <a:rPr lang="nl-NL" b="1" dirty="0" err="1" smtClean="0"/>
              <a:t>stevia</a:t>
            </a:r>
            <a:r>
              <a:rPr lang="nl-NL" b="1" dirty="0" smtClean="0"/>
              <a:t> van natuurlijke oorsprong?</a:t>
            </a:r>
          </a:p>
          <a:p>
            <a:r>
              <a:rPr lang="nl-NL" dirty="0" smtClean="0"/>
              <a:t>Ja, maar het is wel in de fabriek</a:t>
            </a:r>
            <a:r>
              <a:rPr lang="nl-NL" baseline="0" dirty="0" smtClean="0"/>
              <a:t> verder bewerkt tot zoetstof. </a:t>
            </a:r>
            <a:endParaRPr lang="nl-NL" dirty="0" smtClean="0"/>
          </a:p>
          <a:p>
            <a:endParaRPr lang="nl-NL" dirty="0" smtClean="0"/>
          </a:p>
          <a:p>
            <a:r>
              <a:rPr lang="nl-NL" b="1" dirty="0" smtClean="0"/>
              <a:t>Hoe wordt </a:t>
            </a:r>
            <a:r>
              <a:rPr lang="nl-NL" b="1" dirty="0" err="1" smtClean="0"/>
              <a:t>stevia</a:t>
            </a:r>
            <a:r>
              <a:rPr lang="nl-NL" b="1" dirty="0" smtClean="0"/>
              <a:t> gekweekt?</a:t>
            </a:r>
          </a:p>
          <a:p>
            <a:pPr marL="342900" lvl="0" indent="-342900">
              <a:lnSpc>
                <a:spcPct val="107000"/>
              </a:lnSpc>
              <a:spcAft>
                <a:spcPts val="0"/>
              </a:spcAft>
              <a:buFont typeface="+mj-lt"/>
              <a:buAutoNum type="arabicPeriod"/>
            </a:pP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De zoetstof </a:t>
            </a:r>
            <a:r>
              <a:rPr lang="nl-NL" sz="1200" dirty="0" err="1"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stevia</a:t>
            </a: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komt van de bladeren van de oorsprong Zuid-Amerikaanse plant Stevia </a:t>
            </a:r>
            <a:r>
              <a:rPr lang="nl-NL" sz="1200" dirty="0" err="1"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Rebaudiana</a:t>
            </a: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De </a:t>
            </a:r>
            <a:r>
              <a:rPr lang="nl-NL" sz="1200" dirty="0" err="1"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stevia</a:t>
            </a: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-bollen worden eerst in serres gekweekt.</a:t>
            </a:r>
            <a:endParaRPr lang="nl-NL"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Daarna worden de 7 à 10 cm hoge plantjes in de grond geplant.</a:t>
            </a:r>
            <a:endParaRPr lang="nl-NL"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Als de plant volgroeid is, worden de blaadjes handmatig geplukt en gedroogd.</a:t>
            </a:r>
            <a:endParaRPr lang="nl-NL"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De bladeren worden onderwater gezet om te weken.</a:t>
            </a:r>
            <a:endParaRPr lang="nl-NL"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In de fabriek worden ze verder gezuiverd en gedroogd totdat er </a:t>
            </a:r>
            <a:r>
              <a:rPr lang="nl-NL" sz="1200" dirty="0" err="1"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steviolglycoside</a:t>
            </a:r>
            <a:r>
              <a:rPr lang="nl-NL" sz="1200" dirty="0" smtClean="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kristallen overblijven. </a:t>
            </a:r>
            <a:endParaRPr lang="nl-NL"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12</a:t>
            </a:fld>
            <a:endParaRPr lang="nl-NL"/>
          </a:p>
        </p:txBody>
      </p:sp>
    </p:spTree>
    <p:extLst>
      <p:ext uri="{BB962C8B-B14F-4D97-AF65-F5344CB8AC3E}">
        <p14:creationId xmlns:p14="http://schemas.microsoft.com/office/powerpoint/2010/main" val="14327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Xylitol is gericht op menselijke consumptie, echter voor honden kan dit zeer schadelijk zijn, omdat zij een andere stofwisseling hebben. Hou daarom voedingsmiddelen met xylitol buiten het bereik van uw huisdier. Kijk voor meer informatie op www.xylitolnietvoordieren.nl.    </a:t>
            </a: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13</a:t>
            </a:fld>
            <a:endParaRPr lang="nl-NL"/>
          </a:p>
        </p:txBody>
      </p:sp>
    </p:spTree>
    <p:extLst>
      <p:ext uri="{BB962C8B-B14F-4D97-AF65-F5344CB8AC3E}">
        <p14:creationId xmlns:p14="http://schemas.microsoft.com/office/powerpoint/2010/main" val="231125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b="1" dirty="0" smtClean="0"/>
              <a:t>Zoetstoffen en gezondheid</a:t>
            </a:r>
          </a:p>
          <a:p>
            <a:pPr marL="171450" indent="-171450">
              <a:buFont typeface="Arial" panose="020B0604020202020204" pitchFamily="34" charset="0"/>
              <a:buChar char="•"/>
            </a:pPr>
            <a:r>
              <a:rPr lang="nl-NL" dirty="0" smtClean="0"/>
              <a:t>Zoetstoffen worden, hoewel ze weinig tot geen calorieën bevatten, vaak in verband gebracht met een grotere eetlust en een verhoogde drang naar zoet. In onderzoek is aangetoond dat dit niet het geval is.</a:t>
            </a:r>
          </a:p>
          <a:p>
            <a:pPr marL="171450" indent="-171450">
              <a:buFont typeface="Arial" panose="020B0604020202020204" pitchFamily="34" charset="0"/>
              <a:buChar char="•"/>
            </a:pPr>
            <a:r>
              <a:rPr lang="nl-NL" dirty="0" smtClean="0"/>
              <a:t>Zoetstoffen kunnen helpen bij het afvallen,</a:t>
            </a:r>
            <a:r>
              <a:rPr lang="nl-NL" baseline="0" dirty="0" smtClean="0"/>
              <a:t> omdat zoetstoffen geen calorieën of minder calorieën bevatten dan suiker. </a:t>
            </a:r>
          </a:p>
          <a:p>
            <a:pPr marL="171450" indent="-171450">
              <a:buFont typeface="Arial" panose="020B0604020202020204" pitchFamily="34" charset="0"/>
              <a:buChar char="•"/>
            </a:pPr>
            <a:r>
              <a:rPr lang="nl-NL" baseline="0" dirty="0" smtClean="0"/>
              <a:t>Diabetici hebben baat bij zoetstoffen, omdat zoetstoffen de bloedsuikerspiegel niet verhogen. </a:t>
            </a:r>
          </a:p>
          <a:p>
            <a:pPr marL="171450" indent="-171450">
              <a:buFont typeface="Arial" panose="020B0604020202020204" pitchFamily="34" charset="0"/>
              <a:buChar char="•"/>
            </a:pPr>
            <a:r>
              <a:rPr lang="nl-NL" baseline="0" dirty="0" smtClean="0"/>
              <a:t>Zoetstoffen zorgen niet voor gaatjes en helpen daarom bij het behouden van een gezond gebit. </a:t>
            </a:r>
          </a:p>
          <a:p>
            <a:pPr marL="0" indent="0">
              <a:buFont typeface="Arial" panose="020B0604020202020204" pitchFamily="34" charset="0"/>
              <a:buNone/>
            </a:pPr>
            <a:endParaRPr lang="nl-NL" dirty="0" smtClean="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14</a:t>
            </a:fld>
            <a:endParaRPr lang="nl-NL"/>
          </a:p>
        </p:txBody>
      </p:sp>
    </p:spTree>
    <p:extLst>
      <p:ext uri="{BB962C8B-B14F-4D97-AF65-F5344CB8AC3E}">
        <p14:creationId xmlns:p14="http://schemas.microsoft.com/office/powerpoint/2010/main" val="3716237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Tegenwoordig is het vrij lastig om te weten wat nou feit of fabel is, vanwege het grote aanbod van nieuwsberichten in de</a:t>
            </a:r>
            <a:r>
              <a:rPr lang="nl-NL" baseline="0" dirty="0" smtClean="0"/>
              <a:t> media</a:t>
            </a:r>
            <a:r>
              <a:rPr lang="nl-NL" dirty="0" smtClean="0"/>
              <a:t>. Daarom is het van belang om te weten wat</a:t>
            </a:r>
            <a:r>
              <a:rPr lang="nl-NL" baseline="0" dirty="0" smtClean="0"/>
              <a:t> een betrouwbare bron is. </a:t>
            </a:r>
          </a:p>
          <a:p>
            <a:endParaRPr lang="nl-NL" baseline="0" dirty="0" smtClean="0"/>
          </a:p>
          <a:p>
            <a:r>
              <a:rPr lang="nl-NL" baseline="0" dirty="0" smtClean="0"/>
              <a:t>Als je je afvraagt of een bron betrouwbaar is, vraag jezelf af:</a:t>
            </a:r>
          </a:p>
          <a:p>
            <a:pPr marL="171450" indent="-171450">
              <a:buFontTx/>
              <a:buChar char="-"/>
            </a:pPr>
            <a:r>
              <a:rPr lang="nl-NL" baseline="0" dirty="0" smtClean="0"/>
              <a:t>Wie is de eigenaar van de website?</a:t>
            </a:r>
          </a:p>
          <a:p>
            <a:pPr marL="171450" indent="-171450">
              <a:buFontTx/>
              <a:buChar char="-"/>
            </a:pPr>
            <a:r>
              <a:rPr lang="nl-NL" baseline="0" dirty="0" smtClean="0"/>
              <a:t>Wie schreef de informatie?</a:t>
            </a:r>
          </a:p>
          <a:p>
            <a:pPr marL="171450" indent="-171450">
              <a:buFontTx/>
              <a:buChar char="-"/>
            </a:pPr>
            <a:r>
              <a:rPr lang="nl-NL" baseline="0" dirty="0" smtClean="0"/>
              <a:t>Is de informatie recent?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smtClean="0"/>
              <a:t>Heeft de website een keurmerk? </a:t>
            </a: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15</a:t>
            </a:fld>
            <a:endParaRPr lang="nl-NL"/>
          </a:p>
        </p:txBody>
      </p:sp>
    </p:spTree>
    <p:extLst>
      <p:ext uri="{BB962C8B-B14F-4D97-AF65-F5344CB8AC3E}">
        <p14:creationId xmlns:p14="http://schemas.microsoft.com/office/powerpoint/2010/main" val="3794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16</a:t>
            </a:fld>
            <a:endParaRPr lang="nl-NL"/>
          </a:p>
        </p:txBody>
      </p:sp>
    </p:spTree>
    <p:extLst>
      <p:ext uri="{BB962C8B-B14F-4D97-AF65-F5344CB8AC3E}">
        <p14:creationId xmlns:p14="http://schemas.microsoft.com/office/powerpoint/2010/main" val="214113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het horen en zien van deze presentatie,</a:t>
            </a:r>
            <a:r>
              <a:rPr lang="nl-NL" baseline="0" dirty="0" smtClean="0"/>
              <a:t> overweegt u nu om een keer zoetstoffen te gaan gebruiken?</a:t>
            </a:r>
          </a:p>
          <a:p>
            <a:endParaRPr lang="nl-NL" baseline="0" dirty="0" smtClean="0"/>
          </a:p>
          <a:p>
            <a:r>
              <a:rPr lang="nl-NL" i="1" baseline="0" dirty="0" smtClean="0"/>
              <a:t>Zijn er nu meer mensen die hun hand opsteken dan het begin van de presentatie?</a:t>
            </a:r>
            <a:endParaRPr lang="nl-NL" i="1"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17</a:t>
            </a:fld>
            <a:endParaRPr lang="nl-NL"/>
          </a:p>
        </p:txBody>
      </p:sp>
    </p:spTree>
    <p:extLst>
      <p:ext uri="{BB962C8B-B14F-4D97-AF65-F5344CB8AC3E}">
        <p14:creationId xmlns:p14="http://schemas.microsoft.com/office/powerpoint/2010/main" val="82809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gebruikt er zoetstoffen?” </a:t>
            </a:r>
          </a:p>
          <a:p>
            <a:r>
              <a:rPr lang="nl-NL" dirty="0" smtClean="0"/>
              <a:t>Deze vraag kan worden</a:t>
            </a:r>
            <a:r>
              <a:rPr lang="nl-NL" baseline="0" dirty="0" smtClean="0"/>
              <a:t> gesteld om een inzicht te krijgen hoeveel mensen uit het publiek zoetstoffen gebruiken en hoe zij tegenover zoetstoffen aankijken. </a:t>
            </a:r>
          </a:p>
          <a:p>
            <a:endParaRPr lang="nl-NL" dirty="0" smtClean="0"/>
          </a:p>
          <a:p>
            <a:r>
              <a:rPr lang="nl-NL" i="1" dirty="0" smtClean="0"/>
              <a:t>Bekijk hoeveel mensen dit al gebruiken. Aan het einde van de presentatie kan de vraag weer worden gesteld. Aan de hand daarvan kan gekeken worden hoeveel mensen meer</a:t>
            </a:r>
            <a:r>
              <a:rPr lang="nl-NL" i="1" baseline="0" dirty="0" smtClean="0"/>
              <a:t> of minder het gaan gebruiken. </a:t>
            </a:r>
            <a:endParaRPr lang="nl-NL" i="1" dirty="0" smtClean="0"/>
          </a:p>
          <a:p>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2</a:t>
            </a:fld>
            <a:endParaRPr lang="nl-NL"/>
          </a:p>
        </p:txBody>
      </p:sp>
    </p:spTree>
    <p:extLst>
      <p:ext uri="{BB962C8B-B14F-4D97-AF65-F5344CB8AC3E}">
        <p14:creationId xmlns:p14="http://schemas.microsoft.com/office/powerpoint/2010/main" val="317157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 van stellingen: Test</a:t>
            </a:r>
            <a:r>
              <a:rPr lang="nl-NL" baseline="0" dirty="0" smtClean="0"/>
              <a:t> de kennis van de consumenten over zoetstoffen d.m.v. stellingen. Lees eerst hardop de stelling voor, bespreek deze en klik daarna verder om het antwoord te zien. </a:t>
            </a:r>
          </a:p>
          <a:p>
            <a:endParaRPr lang="nl-NL" baseline="0" dirty="0" smtClean="0"/>
          </a:p>
          <a:p>
            <a:pPr marL="171450" indent="-171450">
              <a:buFontTx/>
              <a:buChar char="-"/>
            </a:pPr>
            <a:r>
              <a:rPr lang="nl-NL" baseline="0" dirty="0" smtClean="0"/>
              <a:t>Zoetstoffen brengen de hersenen in de war – </a:t>
            </a:r>
            <a:r>
              <a:rPr lang="nl-NL" i="1" baseline="0" dirty="0" smtClean="0"/>
              <a:t>onjuist</a:t>
            </a:r>
          </a:p>
          <a:p>
            <a:pPr marL="457200" lvl="1" indent="0">
              <a:buFontTx/>
              <a:buNone/>
            </a:pPr>
            <a:r>
              <a:rPr lang="nl-NL" baseline="0" dirty="0" smtClean="0"/>
              <a:t>Laagcalorische zoetstoffen zouden de aangeleerde controle van het lichaam over de energie-inname verstoren doordat de zoete smaak van zoetstoffen niet in relatie wordt gebracht met calorieën, hetgeen wel gebeurt bij suikers. In werkelijkheid ondersteunen de meeste onderzoeken bij dieren en bij de mens deze theorie niet. De analyse van Prof. Rogers bracht zelfs een procedurefout aan het licht in de desbetreffende onderzoeken. </a:t>
            </a:r>
            <a:r>
              <a:rPr lang="nl-NL" b="1" baseline="0" dirty="0" smtClean="0"/>
              <a:t>Bron</a:t>
            </a:r>
            <a:r>
              <a:rPr lang="nl-NL" baseline="0" dirty="0" smtClean="0"/>
              <a:t>: https://www.cambridge.org/core/journals/proceedings-of-the-nutrition-society/article/role-of-lowcalorie-sweeteners-in-the-prevention-and-management-of-overweight-and-obesity-evidence-v-conjecture/7929AACDE02CFC525B02C12F2BA97BA7 </a:t>
            </a:r>
          </a:p>
          <a:p>
            <a:pPr marL="171450" indent="-171450">
              <a:buFontTx/>
              <a:buChar char="-"/>
            </a:pPr>
            <a:r>
              <a:rPr lang="nl-NL" baseline="0" dirty="0" smtClean="0"/>
              <a:t>Door light producten ga je meer eten – </a:t>
            </a:r>
            <a:r>
              <a:rPr lang="nl-NL" i="1" baseline="0" dirty="0" smtClean="0"/>
              <a:t>onjuist</a:t>
            </a:r>
          </a:p>
          <a:p>
            <a:pPr marL="457200" lvl="1" indent="0">
              <a:buFontTx/>
              <a:buNone/>
            </a:pPr>
            <a:r>
              <a:rPr lang="nl-NL" i="0" baseline="0" dirty="0" smtClean="0"/>
              <a:t>Volgens deze stelling zouden we ons eetgedrag aanpassen en meer gaan eten als we ons ervan bewust zijn dat we light producten gebruiken. Na een analyse van alle beschikbare gegevens concludeert Prof. Rogers ook hier dat slechts weinig informatie wijst op een bewuste compensatie bij personen die gebruik maken van laagcalorische zoetstoffen. De resultaten van vergelijkende interventieonderzoeken voor laagcalorische zoetstoffen en suiker wijzen er in ieder geval op dat het energie verlagende aspect de bovenhand heeft op alle andere effecten die laagcalorische zoetstoffen mogelijk zouden kunnen hebben op de toename van de energieconsumptie.</a:t>
            </a:r>
          </a:p>
          <a:p>
            <a:pPr marL="171450" indent="-171450">
              <a:buFontTx/>
              <a:buChar char="-"/>
            </a:pPr>
            <a:r>
              <a:rPr lang="nl-NL" baseline="0" dirty="0" smtClean="0"/>
              <a:t>Suiker is gif – </a:t>
            </a:r>
            <a:r>
              <a:rPr lang="nl-NL" i="1" baseline="0" dirty="0" smtClean="0"/>
              <a:t>onjuist</a:t>
            </a:r>
          </a:p>
          <a:p>
            <a:pPr marL="457200" lvl="1" indent="0">
              <a:buFontTx/>
              <a:buNone/>
            </a:pPr>
            <a:r>
              <a:rPr lang="nl-NL" baseline="0" dirty="0" smtClean="0"/>
              <a:t>De stof suiker is van zichzelf niet schadelijk voor je lichaam. Suiker is geen gif, zoals door veel mensen onterecht wordt gesteld. Volledig suikervrij leven kan bijvoorbeeld niet. Voeding die je nodig hebt om gezond te blijven, zoals groente en fruit, bevatten namelijk suiker. Dit zijn suikers die van nature aanwezig zijn in de producten. </a:t>
            </a:r>
          </a:p>
          <a:p>
            <a:pPr marL="457200" lvl="1" indent="0">
              <a:buFontTx/>
              <a:buNone/>
            </a:pPr>
            <a:r>
              <a:rPr lang="nl-NL" baseline="0" dirty="0" smtClean="0"/>
              <a:t>Krijg je te veel suiker binnen, dan kan dit mogelijk negatieve gevolgen hebben voor je lichaam.</a:t>
            </a: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3</a:t>
            </a:fld>
            <a:endParaRPr lang="nl-NL"/>
          </a:p>
        </p:txBody>
      </p:sp>
    </p:spTree>
    <p:extLst>
      <p:ext uri="{BB962C8B-B14F-4D97-AF65-F5344CB8AC3E}">
        <p14:creationId xmlns:p14="http://schemas.microsoft.com/office/powerpoint/2010/main" val="234411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smtClean="0">
                <a:solidFill>
                  <a:schemeClr val="tx1"/>
                </a:solidFill>
                <a:effectLst/>
                <a:latin typeface="+mn-lt"/>
                <a:ea typeface="+mn-ea"/>
                <a:cs typeface="+mn-cs"/>
              </a:rPr>
              <a:t>Zoet is één van de vijf smaken, naast zout, zuur,</a:t>
            </a:r>
            <a:r>
              <a:rPr lang="nl-NL" sz="1200" b="0" i="0" kern="1200" baseline="0" dirty="0" smtClean="0">
                <a:solidFill>
                  <a:schemeClr val="tx1"/>
                </a:solidFill>
                <a:effectLst/>
                <a:latin typeface="+mn-lt"/>
                <a:ea typeface="+mn-ea"/>
                <a:cs typeface="+mn-cs"/>
              </a:rPr>
              <a:t> bitter en umami. </a:t>
            </a:r>
            <a:endParaRPr lang="nl-NL"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smtClean="0">
                <a:solidFill>
                  <a:schemeClr val="tx1"/>
                </a:solidFill>
                <a:effectLst/>
                <a:latin typeface="+mn-lt"/>
                <a:ea typeface="+mn-ea"/>
                <a:cs typeface="+mn-cs"/>
              </a:rPr>
              <a:t>Mensen hebben een aangeboren voorkeur voor ‘zoet’. Een zoete smaak wordt geassocieerd met ‘genieten’ en ‘veiligheid’.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smtClean="0">
                <a:solidFill>
                  <a:schemeClr val="tx1"/>
                </a:solidFill>
                <a:effectLst/>
                <a:latin typeface="+mn-lt"/>
                <a:ea typeface="+mn-ea"/>
                <a:cs typeface="+mn-cs"/>
              </a:rPr>
              <a:t>De oorsprong hiervan is terug te voeren op onze babytijd: ook moedermelk is zoet van smaak. </a:t>
            </a:r>
            <a:endParaRPr lang="nl-NL"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smtClean="0">
                <a:solidFill>
                  <a:schemeClr val="tx1"/>
                </a:solidFill>
                <a:effectLst/>
                <a:latin typeface="+mn-lt"/>
                <a:ea typeface="+mn-ea"/>
                <a:cs typeface="+mn-cs"/>
              </a:rPr>
              <a:t>Er zijn 2 hoofdgroepen ‘zoetmakers’ die worden gebruikt in voedingsmiddelen: suikers en zoetstoffen.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dirty="0" smtClean="0">
                <a:solidFill>
                  <a:srgbClr val="4D4D4D"/>
                </a:solidFill>
                <a:effectLst/>
                <a:latin typeface="proxima-nova-soft"/>
              </a:rPr>
              <a:t>De zoetstoffen zijn onder te verdelen in: laagcalorische ook wel intensieve zoetstoffen genoemd</a:t>
            </a:r>
            <a:r>
              <a:rPr lang="nl-NL" b="0" i="0" baseline="0" dirty="0" smtClean="0">
                <a:solidFill>
                  <a:srgbClr val="4D4D4D"/>
                </a:solidFill>
                <a:effectLst/>
                <a:latin typeface="proxima-nova-soft"/>
              </a:rPr>
              <a:t> </a:t>
            </a:r>
            <a:r>
              <a:rPr lang="nl-NL" b="0" i="0" dirty="0" smtClean="0">
                <a:solidFill>
                  <a:srgbClr val="4D4D4D"/>
                </a:solidFill>
                <a:effectLst/>
                <a:latin typeface="proxima-nova-soft"/>
              </a:rPr>
              <a:t>en polyolen ook wel extensieve zoetstoffen genoemd.</a:t>
            </a:r>
            <a:endParaRPr lang="nl-NL"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dirty="0" smtClean="0">
                <a:solidFill>
                  <a:srgbClr val="000000"/>
                </a:solidFill>
                <a:effectLst/>
                <a:latin typeface="Trebuchet MS" panose="020B0603020202020204" pitchFamily="34" charset="0"/>
              </a:rPr>
              <a:t>Zoetstoffen zijn alternatieven</a:t>
            </a:r>
            <a:r>
              <a:rPr lang="nl-NL" b="0" i="0" baseline="0" dirty="0" smtClean="0">
                <a:solidFill>
                  <a:srgbClr val="000000"/>
                </a:solidFill>
                <a:effectLst/>
                <a:latin typeface="Trebuchet MS" panose="020B0603020202020204" pitchFamily="34" charset="0"/>
              </a:rPr>
              <a:t> voor suiker. </a:t>
            </a:r>
            <a:r>
              <a:rPr lang="nl-NL" b="0" i="0" dirty="0" smtClean="0">
                <a:solidFill>
                  <a:srgbClr val="444444"/>
                </a:solidFill>
                <a:effectLst/>
                <a:latin typeface="Maax Nava"/>
              </a:rPr>
              <a:t>Er bestaan meer dan 15 goedgekeurde zoetstoffen.</a:t>
            </a:r>
            <a:r>
              <a:rPr lang="nl-NL" b="0" i="0" baseline="0" dirty="0" smtClean="0">
                <a:solidFill>
                  <a:srgbClr val="000000"/>
                </a:solidFill>
                <a:effectLst/>
                <a:latin typeface="Trebuchet MS" panose="020B0603020202020204" pitchFamily="34" charset="0"/>
              </a:rPr>
              <a:t> </a:t>
            </a:r>
            <a:r>
              <a:rPr lang="nl-NL" b="0" i="0" dirty="0" smtClean="0">
                <a:solidFill>
                  <a:srgbClr val="000000"/>
                </a:solidFill>
                <a:effectLst/>
                <a:latin typeface="Trebuchet MS" panose="020B0603020202020204" pitchFamily="34" charset="0"/>
              </a:rPr>
              <a:t>Fabrikanten gebruiken</a:t>
            </a:r>
            <a:r>
              <a:rPr lang="nl-NL" b="0" i="0" baseline="0" dirty="0" smtClean="0">
                <a:solidFill>
                  <a:srgbClr val="000000"/>
                </a:solidFill>
                <a:effectLst/>
                <a:latin typeface="Trebuchet MS" panose="020B0603020202020204" pitchFamily="34" charset="0"/>
              </a:rPr>
              <a:t> zoetstoffen als vervanger van suiker. </a:t>
            </a:r>
            <a:r>
              <a:rPr lang="nl-NL" b="0" i="0" dirty="0" smtClean="0">
                <a:solidFill>
                  <a:srgbClr val="444444"/>
                </a:solidFill>
                <a:effectLst/>
                <a:latin typeface="Maax Nava"/>
              </a:rPr>
              <a:t>Bijvoorbeeld in frisdrank, vruchtensap en zuivelproducten als yoghurt. </a:t>
            </a:r>
          </a:p>
          <a:p>
            <a:pPr marL="171450" indent="-171450">
              <a:buFont typeface="Arial" panose="020B0604020202020204" pitchFamily="34" charset="0"/>
              <a:buChar char="•"/>
            </a:pPr>
            <a:r>
              <a:rPr lang="nl-NL" b="0" i="0" dirty="0" smtClean="0">
                <a:solidFill>
                  <a:srgbClr val="444444"/>
                </a:solidFill>
                <a:effectLst/>
                <a:latin typeface="Maax Nava"/>
              </a:rPr>
              <a:t>Zoetstoffen geven net als suiker een zoete smaak, maar bevatten minder tot geen calorieën. </a:t>
            </a:r>
            <a:endParaRPr lang="nl-NL" b="0" i="0" baseline="0" dirty="0" smtClean="0">
              <a:solidFill>
                <a:srgbClr val="000000"/>
              </a:solidFill>
              <a:effectLst/>
              <a:latin typeface="Trebuchet MS" panose="020B0603020202020204" pitchFamily="34" charset="0"/>
            </a:endParaRPr>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4</a:t>
            </a:fld>
            <a:endParaRPr lang="nl-NL"/>
          </a:p>
        </p:txBody>
      </p:sp>
    </p:spTree>
    <p:extLst>
      <p:ext uri="{BB962C8B-B14F-4D97-AF65-F5344CB8AC3E}">
        <p14:creationId xmlns:p14="http://schemas.microsoft.com/office/powerpoint/2010/main" val="423458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Andere benamingen voor</a:t>
            </a:r>
            <a:r>
              <a:rPr lang="nl-NL" baseline="0" dirty="0" smtClean="0"/>
              <a:t> suiker.</a:t>
            </a: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5</a:t>
            </a:fld>
            <a:endParaRPr lang="nl-NL"/>
          </a:p>
        </p:txBody>
      </p:sp>
    </p:spTree>
    <p:extLst>
      <p:ext uri="{BB962C8B-B14F-4D97-AF65-F5344CB8AC3E}">
        <p14:creationId xmlns:p14="http://schemas.microsoft.com/office/powerpoint/2010/main" val="105737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b="1" dirty="0" smtClean="0"/>
              <a:t>Suikers</a:t>
            </a:r>
            <a:r>
              <a:rPr lang="nl-NL" dirty="0" smtClean="0"/>
              <a:t>: </a:t>
            </a:r>
            <a:r>
              <a:rPr lang="nl-NL" sz="1200" b="0" i="0" kern="1200" dirty="0" smtClean="0">
                <a:solidFill>
                  <a:schemeClr val="tx1"/>
                </a:solidFill>
                <a:effectLst/>
                <a:latin typeface="+mn-lt"/>
                <a:ea typeface="+mn-ea"/>
                <a:cs typeface="+mn-cs"/>
              </a:rPr>
              <a:t>Voorbeelden van suikers zijn sacharose (sucrose of kristalsuiker, opgebouwd uit glucose en fructose), glucose (druivensuiker), fructose (vruchtensuiker), lactose (melksuiker), enz. De ‘klassieke’ kristalsuiker wordt gemaakt uit het sap van suikerbieten. Ook uit het sap van suikerriet kan kristalsuiker worden gemaakt. In sommige producten komen van nature suikers voor, bijvoorbeeld lactose in melk, fructose in honing. In de voedingsmiddelenindustrie wordt ook veel gebruik gemaakt van deze verschillende suikersoorten. Alhoewel hun zoetkracht uiteen kan lopen, leveren al deze suikersoorten dezelfde hoeveelheid energie: 4 kilocalorieën per gram. Deze energie kan het lichaam gebruiken voor lichamelijke activiteit, voor groei, of er wordt een energievoorraad opgeslagen in het lichaam in de vorm van lichaamsvet.</a:t>
            </a:r>
          </a:p>
          <a:p>
            <a:pPr marL="171450" indent="-171450">
              <a:buFont typeface="Arial" panose="020B0604020202020204" pitchFamily="34" charset="0"/>
              <a:buChar char="•"/>
            </a:pPr>
            <a:endParaRPr lang="nl-NL"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b="1" i="0" kern="1200" dirty="0" smtClean="0">
                <a:solidFill>
                  <a:schemeClr val="tx1"/>
                </a:solidFill>
                <a:effectLst/>
                <a:latin typeface="+mn-lt"/>
                <a:ea typeface="+mn-ea"/>
                <a:cs typeface="+mn-cs"/>
              </a:rPr>
              <a:t>Laagcalorische zoetstoffen</a:t>
            </a:r>
            <a:r>
              <a:rPr lang="nl-NL" sz="1200" b="0" i="0" kern="1200" baseline="0" dirty="0" smtClean="0">
                <a:solidFill>
                  <a:schemeClr val="tx1"/>
                </a:solidFill>
                <a:effectLst/>
                <a:latin typeface="+mn-lt"/>
                <a:ea typeface="+mn-ea"/>
                <a:cs typeface="+mn-cs"/>
              </a:rPr>
              <a:t> </a:t>
            </a:r>
            <a:r>
              <a:rPr lang="nl-NL" b="0" i="0" dirty="0" smtClean="0">
                <a:solidFill>
                  <a:srgbClr val="4D4D4D"/>
                </a:solidFill>
                <a:effectLst/>
                <a:latin typeface="proxima-nova-soft"/>
              </a:rPr>
              <a:t>worden ook wel intensieve zoetstoffen genoemd. Om de ‘light’ varianten en de ‘no </a:t>
            </a:r>
            <a:r>
              <a:rPr lang="nl-NL" b="0" i="0" dirty="0" err="1" smtClean="0">
                <a:solidFill>
                  <a:srgbClr val="4D4D4D"/>
                </a:solidFill>
                <a:effectLst/>
                <a:latin typeface="proxima-nova-soft"/>
              </a:rPr>
              <a:t>sugar</a:t>
            </a:r>
            <a:r>
              <a:rPr lang="nl-NL" b="0" i="0" dirty="0" smtClean="0">
                <a:solidFill>
                  <a:srgbClr val="4D4D4D"/>
                </a:solidFill>
                <a:effectLst/>
                <a:latin typeface="proxima-nova-soft"/>
              </a:rPr>
              <a:t>’ varianten van dranken en desserts een zoete smaak te geven worden ter vervanging van suiker vaak ‘laagcalorische zoetstoffen’ gebruikt. Sommige zoetstoffen zijn ook los verkrijgbaar als ‘tabletjes’ of tafelzoetstof. ‘Laagcalorische zoetstoffen’ hebben een hele sterke zoetkracht, gemiddeld ca. 200x zoeter dan suiker. Daardoor hoeft er maar heel weinig van te worden gebruikt en leveren ze een verwaarloosbare hoeveelheid calorieën (= energie). Een aantal zoetstoffen worden niet door het lichaam verteerd. Zij verlaten het lichaam onveranderd via de ontlasting en de urine en leveren helemáál geen calorieën. </a:t>
            </a:r>
            <a:br>
              <a:rPr lang="nl-NL" b="0" i="0" dirty="0" smtClean="0">
                <a:solidFill>
                  <a:srgbClr val="4D4D4D"/>
                </a:solidFill>
                <a:effectLst/>
                <a:latin typeface="proxima-nova-soft"/>
              </a:rPr>
            </a:br>
            <a:r>
              <a:rPr lang="nl-NL" b="0" i="0" dirty="0" smtClean="0">
                <a:solidFill>
                  <a:srgbClr val="4D4D4D"/>
                </a:solidFill>
                <a:effectLst/>
                <a:latin typeface="proxima-nova-soft"/>
              </a:rPr>
              <a:t>Voor een zo goed mogelijke smaak worden in voedingsmiddelen vaak combinaties van zoetstoffen gebruikt. Bovendien versterken bepaalde zoetstoffen elkaars zoetheid, waardoor er nóg minder van nodig is. Op het etiket van een product dat gezoet is met zoetstoffen wordt altijd vermeld welke stoffen zijn gebruikt. Sommige zoetstoffen worden rechtstreeks gewonnen uit planten of vruchten (bv. </a:t>
            </a:r>
            <a:r>
              <a:rPr lang="nl-NL" b="0" i="0" dirty="0" err="1" smtClean="0">
                <a:solidFill>
                  <a:srgbClr val="4D4D4D"/>
                </a:solidFill>
                <a:effectLst/>
                <a:latin typeface="proxima-nova-soft"/>
              </a:rPr>
              <a:t>steviolglycosiden</a:t>
            </a:r>
            <a:r>
              <a:rPr lang="nl-NL" b="0" i="0" dirty="0" smtClean="0">
                <a:solidFill>
                  <a:srgbClr val="4D4D4D"/>
                </a:solidFill>
                <a:effectLst/>
                <a:latin typeface="proxima-nova-soft"/>
              </a:rPr>
              <a:t>). Anderen worden door de mens samengesteld.</a:t>
            </a:r>
          </a:p>
          <a:p>
            <a:pPr marL="171450" indent="-171450">
              <a:buFont typeface="Arial" panose="020B0604020202020204" pitchFamily="34" charset="0"/>
              <a:buChar char="•"/>
            </a:pPr>
            <a:endParaRPr lang="nl-NL" b="0" i="0" dirty="0" smtClean="0">
              <a:solidFill>
                <a:srgbClr val="4D4D4D"/>
              </a:solidFill>
              <a:effectLst/>
              <a:latin typeface="proxima-nova-soft"/>
            </a:endParaRPr>
          </a:p>
          <a:p>
            <a:pPr marL="171450" indent="-171450">
              <a:buFont typeface="Arial" panose="020B0604020202020204" pitchFamily="34" charset="0"/>
              <a:buChar char="•"/>
            </a:pPr>
            <a:r>
              <a:rPr lang="nl-NL" b="1" i="0" dirty="0" smtClean="0">
                <a:solidFill>
                  <a:srgbClr val="4D4D4D"/>
                </a:solidFill>
                <a:effectLst/>
                <a:latin typeface="proxima-nova-soft"/>
              </a:rPr>
              <a:t>Polyolen </a:t>
            </a:r>
            <a:r>
              <a:rPr lang="nl-NL" b="0" i="0" dirty="0" smtClean="0">
                <a:solidFill>
                  <a:srgbClr val="4D4D4D"/>
                </a:solidFill>
                <a:effectLst/>
                <a:latin typeface="proxima-nova-soft"/>
              </a:rPr>
              <a:t>worden ook wel extensieve of vul- of bulkzoetstoffen genoemd. Ze worden industrieel gemaakt, maar zijn in kleine hoeveelheden ook van nature aanwezig in diverse fruit- en groentesoorten. Ze zijn iets minder zoet dan suiker (sacharose). Polyolen zijn vaak 0,4 tot 1 keer zoeter dan suiker. In vergelijking tot laag calorische zoetstoffen hebben zij dus een lagere zoetkracht. Polyolen bevatten minder calorieën dan suikers (2,4 kcal/g versus 4 kcal/g), met een bijzondere vermelding voor </a:t>
            </a:r>
            <a:r>
              <a:rPr lang="nl-NL" b="0" i="0" dirty="0" err="1" smtClean="0">
                <a:solidFill>
                  <a:srgbClr val="4D4D4D"/>
                </a:solidFill>
                <a:effectLst/>
                <a:latin typeface="proxima-nova-soft"/>
              </a:rPr>
              <a:t>erythritol</a:t>
            </a:r>
            <a:r>
              <a:rPr lang="nl-NL" b="0" i="0" dirty="0" smtClean="0">
                <a:solidFill>
                  <a:srgbClr val="4D4D4D"/>
                </a:solidFill>
                <a:effectLst/>
                <a:latin typeface="proxima-nova-soft"/>
              </a:rPr>
              <a:t>, de enige </a:t>
            </a:r>
            <a:r>
              <a:rPr lang="nl-NL" b="0" i="0" dirty="0" err="1" smtClean="0">
                <a:solidFill>
                  <a:srgbClr val="4D4D4D"/>
                </a:solidFill>
                <a:effectLst/>
                <a:latin typeface="proxima-nova-soft"/>
              </a:rPr>
              <a:t>polyol</a:t>
            </a:r>
            <a:r>
              <a:rPr lang="nl-NL" b="0" i="0" dirty="0" smtClean="0">
                <a:solidFill>
                  <a:srgbClr val="4D4D4D"/>
                </a:solidFill>
                <a:effectLst/>
                <a:latin typeface="proxima-nova-soft"/>
              </a:rPr>
              <a:t> met caloriewaarde nul. </a:t>
            </a:r>
            <a:br>
              <a:rPr lang="nl-NL" b="0" i="0" dirty="0" smtClean="0">
                <a:solidFill>
                  <a:srgbClr val="4D4D4D"/>
                </a:solidFill>
                <a:effectLst/>
                <a:latin typeface="proxima-nova-soft"/>
              </a:rPr>
            </a:br>
            <a:r>
              <a:rPr lang="nl-NL" b="0" i="0" dirty="0" smtClean="0">
                <a:solidFill>
                  <a:srgbClr val="4D4D4D"/>
                </a:solidFill>
                <a:effectLst/>
                <a:latin typeface="proxima-nova-soft"/>
              </a:rPr>
              <a:t>Doordat de polyolen het bloedsuikergehalte niet of nauwelijks beïnvloeden, kunnen ze wel nuttig zijn voor diabetespatiënten. Bij gebruik van grote hoeveelheden polyolen (meer dan 20 gram per dag), kunnen maagdarmklachten optreden (winderigheid, darmkramp, diarree). Levensmiddelen met polyolen moeten verplicht de volgende vermelding bevatten: ‘Overmatig gebruik kan een laxerend effect hebben’.</a:t>
            </a:r>
            <a:endParaRPr lang="nl-NL" b="1" i="0" dirty="0" smtClean="0">
              <a:solidFill>
                <a:srgbClr val="4D4D4D"/>
              </a:solidFill>
              <a:effectLst/>
              <a:latin typeface="proxima-nova-soft"/>
            </a:endParaRPr>
          </a:p>
          <a:p>
            <a:r>
              <a:rPr lang="nl-NL" dirty="0" smtClean="0"/>
              <a:t/>
            </a:r>
            <a:br>
              <a:rPr lang="nl-NL" dirty="0" smtClean="0"/>
            </a:br>
            <a:endParaRPr lang="nl-NL" dirty="0"/>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6</a:t>
            </a:fld>
            <a:endParaRPr lang="nl-NL"/>
          </a:p>
        </p:txBody>
      </p:sp>
    </p:spTree>
    <p:extLst>
      <p:ext uri="{BB962C8B-B14F-4D97-AF65-F5344CB8AC3E}">
        <p14:creationId xmlns:p14="http://schemas.microsoft.com/office/powerpoint/2010/main" val="137198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smtClean="0">
                <a:solidFill>
                  <a:srgbClr val="4D4D4D"/>
                </a:solidFill>
                <a:effectLst/>
                <a:latin typeface="proxima-nova-soft"/>
              </a:rPr>
              <a:t>Wanneer is een stof veilig:</a:t>
            </a:r>
            <a:endParaRPr lang="nl-NL" b="0" i="0" dirty="0" smtClean="0">
              <a:solidFill>
                <a:srgbClr val="4D4D4D"/>
              </a:solidFill>
              <a:effectLst/>
              <a:latin typeface="proxima-nova-soft"/>
            </a:endParaRPr>
          </a:p>
          <a:p>
            <a:r>
              <a:rPr lang="nl-NL" b="0" i="0" dirty="0" smtClean="0">
                <a:solidFill>
                  <a:srgbClr val="4D4D4D"/>
                </a:solidFill>
                <a:effectLst/>
                <a:latin typeface="proxima-nova-soft"/>
              </a:rPr>
              <a:t>Zoetstoffen mogen alleen in voedingsmiddelen worden gebruikt als duidelijk is dat ze veilig zijn. Aan de veiligheid van levensmiddelen worden hoge eisen gesteld door o.a. de EFSA. </a:t>
            </a:r>
          </a:p>
          <a:p>
            <a:endParaRPr lang="nl-NL" b="0" i="0" dirty="0" smtClean="0">
              <a:solidFill>
                <a:srgbClr val="4D4D4D"/>
              </a:solidFill>
              <a:effectLst/>
              <a:latin typeface="proxima-nova-soft"/>
            </a:endParaRPr>
          </a:p>
          <a:p>
            <a:pPr algn="l">
              <a:spcAft>
                <a:spcPts val="1200"/>
              </a:spcAft>
            </a:pPr>
            <a:r>
              <a:rPr lang="nl-NL" b="1" i="0" dirty="0" smtClean="0">
                <a:solidFill>
                  <a:srgbClr val="4D4D4D"/>
                </a:solidFill>
                <a:effectLst/>
                <a:latin typeface="proxima-nova-soft"/>
              </a:rPr>
              <a:t>EFSA:</a:t>
            </a:r>
            <a:r>
              <a:rPr lang="nl-NL" b="0" i="0" dirty="0" smtClean="0">
                <a:solidFill>
                  <a:srgbClr val="4D4D4D"/>
                </a:solidFill>
                <a:effectLst/>
                <a:latin typeface="proxima-nova-soft"/>
              </a:rPr>
              <a:t> De Europese</a:t>
            </a:r>
            <a:r>
              <a:rPr lang="nl-NL" b="0" i="0" baseline="0" dirty="0" smtClean="0">
                <a:solidFill>
                  <a:srgbClr val="4D4D4D"/>
                </a:solidFill>
                <a:effectLst/>
                <a:latin typeface="proxima-nova-soft"/>
              </a:rPr>
              <a:t> Autoriteit voor Voedselveiligheid </a:t>
            </a:r>
            <a:r>
              <a:rPr lang="nl-NL" sz="1200" b="0" i="0" dirty="0" smtClean="0">
                <a:solidFill>
                  <a:srgbClr val="000000"/>
                </a:solidFill>
                <a:effectLst/>
                <a:latin typeface="+mj-lt"/>
              </a:rPr>
              <a:t>is een onderzoeksinstituut van de Europese Unie die onafhankelijke</a:t>
            </a:r>
            <a:r>
              <a:rPr lang="nl-NL" sz="1200" b="0" i="0" baseline="0" dirty="0" smtClean="0">
                <a:solidFill>
                  <a:srgbClr val="000000"/>
                </a:solidFill>
                <a:effectLst/>
                <a:latin typeface="+mj-lt"/>
              </a:rPr>
              <a:t> </a:t>
            </a:r>
            <a:r>
              <a:rPr lang="nl-NL" sz="1200" b="0" i="0" dirty="0" smtClean="0">
                <a:solidFill>
                  <a:srgbClr val="000000"/>
                </a:solidFill>
                <a:effectLst/>
                <a:latin typeface="+mj-lt"/>
              </a:rPr>
              <a:t>wetenschappelijke adviezen geeft over voedselveiligheid.</a:t>
            </a:r>
            <a:r>
              <a:rPr lang="nl-NL" sz="1200" b="0" i="0" baseline="0" dirty="0" smtClean="0">
                <a:solidFill>
                  <a:srgbClr val="000000"/>
                </a:solidFill>
                <a:effectLst/>
                <a:latin typeface="+mj-lt"/>
              </a:rPr>
              <a:t> </a:t>
            </a:r>
            <a:r>
              <a:rPr lang="nl-NL" sz="1200" b="0" i="0" dirty="0" smtClean="0">
                <a:solidFill>
                  <a:srgbClr val="000000"/>
                </a:solidFill>
                <a:effectLst/>
                <a:latin typeface="+mj-lt"/>
              </a:rPr>
              <a:t>Op hun wetenschappelijke bevindingen wordt het Europese beleid en wetgeving op gebied van voedselveiligheid gebaseerd.</a:t>
            </a:r>
            <a:r>
              <a:rPr lang="nl-NL" sz="1200" b="0" i="0" baseline="0" dirty="0" smtClean="0">
                <a:solidFill>
                  <a:schemeClr val="tx1"/>
                </a:solidFill>
                <a:effectLst/>
                <a:latin typeface="+mn-lt"/>
              </a:rPr>
              <a:t> Voor nieuwe zoetstoffen wordt er grondig onderzoek uitgevoerd door onafhankelijke wetenschappers. </a:t>
            </a:r>
            <a:r>
              <a:rPr lang="nl-NL" b="0" i="0" dirty="0" smtClean="0">
                <a:solidFill>
                  <a:srgbClr val="4D4D4D"/>
                </a:solidFill>
                <a:effectLst/>
                <a:latin typeface="proxima-nova-soft"/>
              </a:rPr>
              <a:t>Voor alle toegelaten zoetstoffen geldt dat zij door onafhankelijke wetenschappers uitgebreid zijn beoordeeld. </a:t>
            </a:r>
            <a:r>
              <a:rPr kumimoji="0" lang="nl-NL" sz="1200" b="0" i="0" u="none" strike="noStrike" kern="1200" cap="none" spc="0" normalizeH="0" baseline="0" noProof="0" dirty="0" smtClean="0">
                <a:ln>
                  <a:noFill/>
                </a:ln>
                <a:solidFill>
                  <a:srgbClr val="4D4D4D"/>
                </a:solidFill>
                <a:effectLst/>
                <a:uLnTx/>
                <a:uFillTx/>
                <a:latin typeface="proxima-nova-soft"/>
                <a:ea typeface="+mn-ea"/>
                <a:cs typeface="+mn-cs"/>
              </a:rPr>
              <a:t>Alle zoetstoffen die binnen Europa zijn goedgekeurd voor gebruik in levensmiddelen krijgen een E-nummer toegewezen</a:t>
            </a:r>
            <a:endParaRPr lang="nl-NL" b="0" i="0" dirty="0" smtClean="0">
              <a:solidFill>
                <a:srgbClr val="4D4D4D"/>
              </a:solidFill>
              <a:effectLst/>
              <a:latin typeface="proxima-nova-soft"/>
            </a:endParaRPr>
          </a:p>
          <a:p>
            <a:pPr algn="l">
              <a:spcAft>
                <a:spcPts val="1200"/>
              </a:spcAft>
            </a:pPr>
            <a:endParaRPr lang="nl-NL" b="0" i="0" dirty="0" smtClean="0">
              <a:solidFill>
                <a:srgbClr val="4D4D4D"/>
              </a:solidFill>
              <a:effectLst/>
              <a:latin typeface="proxima-nova-soft"/>
            </a:endParaRPr>
          </a:p>
          <a:p>
            <a:pPr algn="l">
              <a:spcAft>
                <a:spcPts val="1200"/>
              </a:spcAft>
            </a:pPr>
            <a:r>
              <a:rPr lang="nl-NL" b="1" i="0" dirty="0" smtClean="0">
                <a:solidFill>
                  <a:srgbClr val="4D4D4D"/>
                </a:solidFill>
                <a:effectLst/>
                <a:latin typeface="proxima-nova-soft"/>
              </a:rPr>
              <a:t>Wetenschappelijk onderzoek van Stevia</a:t>
            </a:r>
            <a:r>
              <a:rPr lang="nl-NL" b="0" i="0" dirty="0" smtClean="0">
                <a:solidFill>
                  <a:srgbClr val="4D4D4D"/>
                </a:solidFill>
                <a:effectLst/>
                <a:latin typeface="proxima-nova-soft"/>
              </a:rPr>
              <a:t>: https://eur-lex.europa.eu/LexUriServ/LexUriServ.do?uri=OJ:L:2011:295:0205:0211:EN:PDF </a:t>
            </a:r>
          </a:p>
          <a:p>
            <a:pPr algn="l">
              <a:spcAft>
                <a:spcPts val="1200"/>
              </a:spcAft>
            </a:pPr>
            <a:endParaRPr lang="nl-NL" b="0" i="0" dirty="0" smtClean="0">
              <a:solidFill>
                <a:srgbClr val="4D4D4D"/>
              </a:solidFill>
              <a:effectLst/>
              <a:latin typeface="proxima-nova-soft"/>
            </a:endParaRPr>
          </a:p>
        </p:txBody>
      </p:sp>
      <p:sp>
        <p:nvSpPr>
          <p:cNvPr id="4" name="Tijdelijke aanduiding voor dianummer 3"/>
          <p:cNvSpPr>
            <a:spLocks noGrp="1"/>
          </p:cNvSpPr>
          <p:nvPr>
            <p:ph type="sldNum" sz="quarter" idx="10"/>
          </p:nvPr>
        </p:nvSpPr>
        <p:spPr/>
        <p:txBody>
          <a:bodyPr/>
          <a:lstStyle/>
          <a:p>
            <a:fld id="{AD25C9B8-04CF-4CD9-987F-F7B07B3E3BFF}" type="slidenum">
              <a:rPr lang="nl-NL" smtClean="0"/>
              <a:t>7</a:t>
            </a:fld>
            <a:endParaRPr lang="nl-NL"/>
          </a:p>
        </p:txBody>
      </p:sp>
    </p:spTree>
    <p:extLst>
      <p:ext uri="{BB962C8B-B14F-4D97-AF65-F5344CB8AC3E}">
        <p14:creationId xmlns:p14="http://schemas.microsoft.com/office/powerpoint/2010/main" val="39055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nl-NL" b="1" i="0" dirty="0" smtClean="0">
                <a:solidFill>
                  <a:srgbClr val="4D4D4D"/>
                </a:solidFill>
                <a:effectLst/>
                <a:latin typeface="proxima-nova-soft"/>
              </a:rPr>
              <a:t>Wat is een E-nummer: </a:t>
            </a:r>
          </a:p>
          <a:p>
            <a:pPr marL="0" marR="0" lvl="0" indent="0" algn="l" defTabSz="914400" rtl="0" eaLnBrk="1" fontAlgn="auto" latinLnBrk="0" hangingPunct="1">
              <a:lnSpc>
                <a:spcPct val="100000"/>
              </a:lnSpc>
              <a:spcBef>
                <a:spcPts val="0"/>
              </a:spcBef>
              <a:spcAft>
                <a:spcPts val="1200"/>
              </a:spcAft>
              <a:buClrTx/>
              <a:buSzTx/>
              <a:buFontTx/>
              <a:buNone/>
              <a:tabLst/>
              <a:defRPr/>
            </a:pPr>
            <a:r>
              <a:rPr lang="nl-NL" b="0" i="0" dirty="0" smtClean="0">
                <a:solidFill>
                  <a:srgbClr val="000000"/>
                </a:solidFill>
                <a:effectLst/>
                <a:latin typeface="Trebuchet MS" panose="020B0603020202020204" pitchFamily="34" charset="0"/>
              </a:rPr>
              <a:t>E-nummers zijn additieven/stoffen die worden toegevoegd om eigenschappen van voedingsmiddelen, zoals uiterlijk, smaak en houdbaarheid, te verbeteren. Voorbeelden zijn kleurstoffen, smaakversterkers en conserveermiddelen.</a:t>
            </a:r>
            <a:r>
              <a:rPr lang="nl-NL" b="1" i="0" dirty="0" smtClean="0">
                <a:solidFill>
                  <a:srgbClr val="000000"/>
                </a:solidFill>
                <a:effectLst/>
                <a:latin typeface="Trebuchet MS" panose="020B0603020202020204" pitchFamily="34" charset="0"/>
              </a:rPr>
              <a:t> </a:t>
            </a:r>
            <a:r>
              <a:rPr lang="nl-NL" b="0" i="0" dirty="0" smtClean="0">
                <a:solidFill>
                  <a:srgbClr val="4D4D4D"/>
                </a:solidFill>
                <a:effectLst/>
                <a:latin typeface="proxima-nova-soft"/>
              </a:rPr>
              <a:t>Alle additieven die binnen Europa zijn goedgekeurd voor gebruik in levensmiddelen krijgen een E-nummer toegewezen, dus ook alle goedgekeurde zoetstoffen. </a:t>
            </a:r>
          </a:p>
          <a:p>
            <a:pPr marL="0" marR="0" lvl="0" indent="0" algn="l" defTabSz="914400" rtl="0" eaLnBrk="1" fontAlgn="auto" latinLnBrk="0" hangingPunct="1">
              <a:lnSpc>
                <a:spcPct val="100000"/>
              </a:lnSpc>
              <a:spcBef>
                <a:spcPts val="0"/>
              </a:spcBef>
              <a:spcAft>
                <a:spcPts val="1200"/>
              </a:spcAft>
              <a:buClrTx/>
              <a:buSzTx/>
              <a:buFontTx/>
              <a:buNone/>
              <a:tabLst/>
              <a:defRPr/>
            </a:pPr>
            <a:r>
              <a:rPr lang="nl-NL" b="0" i="0" dirty="0" smtClean="0">
                <a:solidFill>
                  <a:srgbClr val="000000"/>
                </a:solidFill>
                <a:effectLst/>
                <a:latin typeface="Trebuchet MS" panose="020B0603020202020204" pitchFamily="34" charset="0"/>
              </a:rPr>
              <a:t>Het E-nummer is dus een garantie dat de Europese autoriteit voor voedselveiligheid (EFSA) de stoffen gecontroleerd heeft en dat ze veilig gebruikt kunnen worden.</a:t>
            </a:r>
            <a:endParaRPr lang="nl-NL" b="0" i="0" dirty="0" smtClean="0">
              <a:solidFill>
                <a:srgbClr val="4D4D4D"/>
              </a:solidFill>
              <a:effectLst/>
              <a:latin typeface="proxima-nova-soft"/>
            </a:endParaRPr>
          </a:p>
          <a:p>
            <a:pPr algn="l">
              <a:spcAft>
                <a:spcPts val="1200"/>
              </a:spcAft>
            </a:pPr>
            <a:r>
              <a:rPr lang="nl-NL" b="0" i="0" dirty="0" smtClean="0">
                <a:solidFill>
                  <a:srgbClr val="4D4D4D"/>
                </a:solidFill>
                <a:effectLst/>
                <a:latin typeface="proxima-nova-soft"/>
              </a:rPr>
              <a:t>In de ingrediëntenlijst op het etiket van een product mag het E-nummer of de naam van de zoetstof staan. ‘E’ staat voor ‘European’. </a:t>
            </a:r>
            <a:r>
              <a:rPr lang="nl-NL" b="0" i="0" dirty="0" smtClean="0">
                <a:solidFill>
                  <a:srgbClr val="000000"/>
                </a:solidFill>
                <a:effectLst/>
                <a:latin typeface="Trebuchet MS" panose="020B0603020202020204" pitchFamily="34" charset="0"/>
              </a:rPr>
              <a:t>Een stof krijgt niet zomaar een E-nummer, hier gaat een heel traject aan vooraf. Het belangrijkste is dat de stof niet schadelijk mag zijn voor de gezondheid. </a:t>
            </a:r>
          </a:p>
          <a:p>
            <a:pPr algn="l">
              <a:spcAft>
                <a:spcPts val="1200"/>
              </a:spcAft>
            </a:pPr>
            <a:r>
              <a:rPr lang="nl-NL" b="0" i="0" dirty="0" smtClean="0">
                <a:solidFill>
                  <a:srgbClr val="333333"/>
                </a:solidFill>
                <a:effectLst/>
                <a:latin typeface="Helvetica Neue"/>
              </a:rPr>
              <a:t>E-nummers kunnen ook van nature in producten voorkomen. Dan staan ze echter niet (als E-nummer) op het etiket.  </a:t>
            </a:r>
          </a:p>
          <a:p>
            <a:pPr algn="l">
              <a:spcAft>
                <a:spcPts val="1200"/>
              </a:spcAft>
            </a:pPr>
            <a:endParaRPr lang="nl-NL" b="0" i="0" dirty="0" smtClean="0">
              <a:solidFill>
                <a:srgbClr val="333333"/>
              </a:solidFill>
              <a:effectLst/>
              <a:latin typeface="Helvetica Neue"/>
            </a:endParaRPr>
          </a:p>
          <a:p>
            <a:pPr algn="l">
              <a:spcAft>
                <a:spcPts val="1200"/>
              </a:spcAft>
            </a:pPr>
            <a:r>
              <a:rPr lang="nl-NL" b="1" i="0" dirty="0" smtClean="0">
                <a:solidFill>
                  <a:srgbClr val="4D4D4D"/>
                </a:solidFill>
                <a:effectLst/>
                <a:latin typeface="proxima-nova-soft"/>
              </a:rPr>
              <a:t>Bron: </a:t>
            </a:r>
            <a:r>
              <a:rPr lang="nl-NL" b="0" i="0" dirty="0" smtClean="0">
                <a:solidFill>
                  <a:srgbClr val="4D4D4D"/>
                </a:solidFill>
                <a:effectLst/>
                <a:latin typeface="proxima-nova-soft"/>
              </a:rPr>
              <a:t>https://www.voedingscentrum.nl/nl/thema-s/alles-over-hartig.aspx </a:t>
            </a:r>
          </a:p>
          <a:p>
            <a:pPr algn="l">
              <a:spcAft>
                <a:spcPts val="1200"/>
              </a:spcAft>
            </a:pPr>
            <a:r>
              <a:rPr lang="nl-NL" b="0" i="0" dirty="0" smtClean="0">
                <a:solidFill>
                  <a:srgbClr val="4D4D4D"/>
                </a:solidFill>
                <a:effectLst/>
                <a:latin typeface="proxima-nova-soft"/>
              </a:rPr>
              <a:t>https://www.voedingscentrum.nl/encyclopedie/e-nummers.aspx</a:t>
            </a:r>
          </a:p>
          <a:p>
            <a:pPr algn="l">
              <a:spcAft>
                <a:spcPts val="1200"/>
              </a:spcAft>
            </a:pPr>
            <a:endParaRPr lang="nl-NL" b="1" i="0" dirty="0" smtClean="0">
              <a:solidFill>
                <a:srgbClr val="4D4D4D"/>
              </a:solidFill>
              <a:effectLst/>
              <a:latin typeface="proxima-nova-soft"/>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25C9B8-04CF-4CD9-987F-F7B07B3E3BF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44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algn="l">
              <a:spcAft>
                <a:spcPts val="1200"/>
              </a:spcAft>
            </a:pPr>
            <a:r>
              <a:rPr lang="nl-NL" b="1" i="0" dirty="0" smtClean="0">
                <a:solidFill>
                  <a:srgbClr val="4D4D4D"/>
                </a:solidFill>
                <a:effectLst/>
                <a:latin typeface="proxima-nova-soft"/>
              </a:rPr>
              <a:t>Hoeveel zoetstoffen</a:t>
            </a:r>
            <a:r>
              <a:rPr lang="nl-NL" b="1" i="0" baseline="0" dirty="0" smtClean="0">
                <a:solidFill>
                  <a:srgbClr val="4D4D4D"/>
                </a:solidFill>
                <a:effectLst/>
                <a:latin typeface="proxima-nova-soft"/>
              </a:rPr>
              <a:t> mag je per dag eten of drinken</a:t>
            </a:r>
            <a:r>
              <a:rPr lang="nl-NL" b="1" i="0" dirty="0" smtClean="0">
                <a:solidFill>
                  <a:srgbClr val="4D4D4D"/>
                </a:solidFill>
                <a:effectLst/>
                <a:latin typeface="proxima-nova-soft"/>
              </a:rPr>
              <a:t>:</a:t>
            </a:r>
            <a:r>
              <a:rPr lang="nl-NL" b="1" i="0" baseline="0" dirty="0" smtClean="0">
                <a:solidFill>
                  <a:srgbClr val="4D4D4D"/>
                </a:solidFill>
                <a:effectLst/>
                <a:latin typeface="proxima-nova-soft"/>
              </a:rPr>
              <a:t> </a:t>
            </a:r>
          </a:p>
          <a:p>
            <a:pPr algn="l">
              <a:spcAft>
                <a:spcPts val="1200"/>
              </a:spcAft>
            </a:pPr>
            <a:r>
              <a:rPr lang="nl-NL" b="0" i="0" baseline="0" dirty="0" smtClean="0">
                <a:solidFill>
                  <a:srgbClr val="4D4D4D"/>
                </a:solidFill>
                <a:effectLst/>
                <a:latin typeface="proxima-nova-soft"/>
              </a:rPr>
              <a:t>De EFSA stelt op basis van grondig onderzoek een ADI, dit staat voor aanvaardbare dagelijkse inname. Dit is de hoeveelheid van een stof die dagelijks een leven lang kan worden ingenomen, zonder gezondheidsrisico’s. </a:t>
            </a:r>
          </a:p>
          <a:p>
            <a:pPr algn="l">
              <a:spcAft>
                <a:spcPts val="1200"/>
              </a:spcAft>
            </a:pPr>
            <a:r>
              <a:rPr lang="nl-NL" b="0" i="0" dirty="0" smtClean="0">
                <a:solidFill>
                  <a:srgbClr val="4D4D4D"/>
                </a:solidFill>
                <a:effectLst/>
                <a:latin typeface="proxima-nova-soft"/>
              </a:rPr>
              <a:t>De ADI wordt weergegeven in milligram per kilogram lichaamsgewicht. De hoeveelheid zoetstof per dag waarvan is aangetoond dat die veilig is, is voor kinderen en lichtere mensen daardoor dus lager dan voor mensen met een hoger lichaamsgewicht. De ADI heeft betrekking op levenslange en dagelijkse consumptie. Daarom is het niet schadelijk wanneer de ADI een enkele keer wordt overschreden. Wel is het van belang dat de gemiddelde consumptie beneden het niveau van de ADI blijft. </a:t>
            </a:r>
            <a:r>
              <a:rPr lang="nl-NL" b="0" i="0" baseline="0" dirty="0" smtClean="0">
                <a:solidFill>
                  <a:srgbClr val="4D4D4D"/>
                </a:solidFill>
                <a:effectLst/>
                <a:latin typeface="proxima-nova-soft"/>
              </a:rPr>
              <a:t>Maar bij een normaal voedingspatroon blijven consumenten hier zeer ruim onder zitten. </a:t>
            </a:r>
            <a:endParaRPr lang="nl-NL" b="0" i="0" baseline="0" dirty="0" smtClean="0">
              <a:solidFill>
                <a:srgbClr val="4D4D4D"/>
              </a:solidFill>
              <a:effectLst/>
              <a:latin typeface="proxima-nova-soft"/>
            </a:endParaRPr>
          </a:p>
          <a:p>
            <a:pPr algn="l">
              <a:spcAft>
                <a:spcPts val="1200"/>
              </a:spcAft>
            </a:pPr>
            <a:r>
              <a:rPr lang="nl-NL" b="0" i="0" dirty="0" smtClean="0">
                <a:solidFill>
                  <a:srgbClr val="000000"/>
                </a:solidFill>
                <a:effectLst/>
                <a:latin typeface="+mj-lt"/>
              </a:rPr>
              <a:t>Alleen</a:t>
            </a:r>
            <a:r>
              <a:rPr lang="nl-NL" b="0" i="0" baseline="0" dirty="0" smtClean="0">
                <a:solidFill>
                  <a:srgbClr val="000000"/>
                </a:solidFill>
                <a:effectLst/>
                <a:latin typeface="+mj-lt"/>
              </a:rPr>
              <a:t> voor de laagcalorische zoetstoffen gelden er ADI. </a:t>
            </a:r>
            <a:r>
              <a:rPr lang="nl-NL" b="0" i="0" dirty="0" smtClean="0">
                <a:solidFill>
                  <a:srgbClr val="000000"/>
                </a:solidFill>
                <a:effectLst/>
                <a:latin typeface="+mj-lt"/>
              </a:rPr>
              <a:t>Voor de groep polyolen geldt dat er geen ADI is bepaald. De hoeveelheden van deze zoetstoffen in producten is zo laag, dat de ADI onrealistisch hoge waarden met zich mee zou brengen om de gezondheidsrisico’s in kaart te brengen</a:t>
            </a:r>
          </a:p>
          <a:p>
            <a:pPr algn="l">
              <a:spcAft>
                <a:spcPts val="1200"/>
              </a:spcAft>
            </a:pPr>
            <a:endParaRPr lang="nl-NL" b="1" i="0" dirty="0" smtClean="0">
              <a:solidFill>
                <a:srgbClr val="000000"/>
              </a:solidFill>
              <a:effectLst/>
              <a:latin typeface="+mj-lt"/>
            </a:endParaRP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25C9B8-04CF-4CD9-987F-F7B07B3E3BF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77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282148" y="3869639"/>
            <a:ext cx="6575895" cy="138816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FE605A0-D560-4F03-9F2A-1D3B3D129048}" type="datetimeFigureOut">
              <a:rPr lang="nl-NL" smtClean="0"/>
              <a:t>7-3-2019</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41776C8-9941-4CBE-B72C-38EA578F5B5F}" type="slidenum">
              <a:rPr lang="nl-NL" smtClean="0"/>
              <a:t>‹nr.›</a:t>
            </a:fld>
            <a:endParaRPr lang="nl-NL"/>
          </a:p>
        </p:txBody>
      </p:sp>
      <p:cxnSp>
        <p:nvCxnSpPr>
          <p:cNvPr id="8" name="Straight Connector 7"/>
          <p:cNvCxnSpPr/>
          <p:nvPr/>
        </p:nvCxnSpPr>
        <p:spPr>
          <a:xfrm>
            <a:off x="1483997"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8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FE605A0-D560-4F03-9F2A-1D3B3D129048}" type="datetimeFigureOut">
              <a:rPr lang="nl-NL" smtClean="0"/>
              <a:t>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16088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FE605A0-D560-4F03-9F2A-1D3B3D129048}" type="datetimeFigureOut">
              <a:rPr lang="nl-NL" smtClean="0"/>
              <a:t>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403697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FE605A0-D560-4F03-9F2A-1D3B3D129048}" type="datetimeFigureOut">
              <a:rPr lang="nl-NL" smtClean="0"/>
              <a:t>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224375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FE605A0-D560-4F03-9F2A-1D3B3D129048}" type="datetimeFigureOut">
              <a:rPr lang="nl-NL" smtClean="0"/>
              <a:t>7-3-2019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1776C8-9941-4CBE-B72C-38EA578F5B5F}" type="slidenum">
              <a:rPr lang="nl-NL" smtClean="0"/>
              <a:t>‹nr.›</a:t>
            </a:fld>
            <a:endParaRPr lang="nl-NL"/>
          </a:p>
        </p:txBody>
      </p:sp>
      <p:cxnSp>
        <p:nvCxnSpPr>
          <p:cNvPr id="7" name="Straight Connector 6"/>
          <p:cNvCxnSpPr/>
          <p:nvPr/>
        </p:nvCxnSpPr>
        <p:spPr>
          <a:xfrm>
            <a:off x="1485902"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26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FE605A0-D560-4F03-9F2A-1D3B3D129048}" type="datetimeFigureOut">
              <a:rPr lang="nl-NL" smtClean="0"/>
              <a:t>7-3-2019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360265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FE605A0-D560-4F03-9F2A-1D3B3D129048}" type="datetimeFigureOut">
              <a:rPr lang="nl-NL" smtClean="0"/>
              <a:t>7-3-2019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13496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FE605A0-D560-4F03-9F2A-1D3B3D129048}" type="datetimeFigureOut">
              <a:rPr lang="nl-NL" smtClean="0"/>
              <a:t>7-3-2019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198666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605A0-D560-4F03-9F2A-1D3B3D129048}" type="datetimeFigureOut">
              <a:rPr lang="nl-NL" smtClean="0"/>
              <a:t>7-3-2019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206037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nl-NL" smtClean="0"/>
              <a:t>Klik om de stijl te bewerken</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FE605A0-D560-4F03-9F2A-1D3B3D129048}" type="datetimeFigureOut">
              <a:rPr lang="nl-NL" smtClean="0"/>
              <a:t>7-3-2019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70964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FE605A0-D560-4F03-9F2A-1D3B3D129048}" type="datetimeFigureOut">
              <a:rPr lang="nl-NL" smtClean="0"/>
              <a:t>7-3-2019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1776C8-9941-4CBE-B72C-38EA578F5B5F}" type="slidenum">
              <a:rPr lang="nl-NL" smtClean="0"/>
              <a:t>‹nr.›</a:t>
            </a:fld>
            <a:endParaRPr lang="nl-NL"/>
          </a:p>
        </p:txBody>
      </p:sp>
    </p:spTree>
    <p:extLst>
      <p:ext uri="{BB962C8B-B14F-4D97-AF65-F5344CB8AC3E}">
        <p14:creationId xmlns:p14="http://schemas.microsoft.com/office/powerpoint/2010/main" val="289522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57253" y="2057400"/>
            <a:ext cx="7404653" cy="40386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57248" y="6223833"/>
            <a:ext cx="1746806" cy="365125"/>
          </a:xfrm>
          <a:prstGeom prst="rect">
            <a:avLst/>
          </a:prstGeom>
        </p:spPr>
        <p:txBody>
          <a:bodyPr vert="horz" lIns="91440" tIns="45720" rIns="91440" bIns="45720" rtlCol="0" anchor="ctr"/>
          <a:lstStyle>
            <a:lvl1pPr algn="l">
              <a:defRPr sz="900">
                <a:solidFill>
                  <a:schemeClr val="accent1"/>
                </a:solidFill>
              </a:defRPr>
            </a:lvl1pPr>
          </a:lstStyle>
          <a:p>
            <a:fld id="{6FE605A0-D560-4F03-9F2A-1D3B3D129048}" type="datetimeFigureOut">
              <a:rPr lang="nl-NL" smtClean="0"/>
              <a:t>7-3-2019</a:t>
            </a:fld>
            <a:endParaRPr lang="nl-NL"/>
          </a:p>
        </p:txBody>
      </p:sp>
      <p:sp>
        <p:nvSpPr>
          <p:cNvPr id="5" name="Footer Placeholder 4"/>
          <p:cNvSpPr>
            <a:spLocks noGrp="1"/>
          </p:cNvSpPr>
          <p:nvPr>
            <p:ph type="ftr" sz="quarter" idx="3"/>
          </p:nvPr>
        </p:nvSpPr>
        <p:spPr>
          <a:xfrm>
            <a:off x="2961863" y="6223833"/>
            <a:ext cx="3538331" cy="365125"/>
          </a:xfrm>
          <a:prstGeom prst="rect">
            <a:avLst/>
          </a:prstGeom>
        </p:spPr>
        <p:txBody>
          <a:bodyPr vert="horz" lIns="91440" tIns="45720" rIns="91440" bIns="45720" rtlCol="0" anchor="ctr"/>
          <a:lstStyle>
            <a:lvl1pPr algn="ctr">
              <a:defRPr sz="900">
                <a:solidFill>
                  <a:schemeClr val="accent1"/>
                </a:solidFill>
              </a:defRPr>
            </a:lvl1pPr>
          </a:lstStyle>
          <a:p>
            <a:endParaRPr lang="nl-NL"/>
          </a:p>
        </p:txBody>
      </p:sp>
      <p:sp>
        <p:nvSpPr>
          <p:cNvPr id="6" name="Slide Number Placeholder 5"/>
          <p:cNvSpPr>
            <a:spLocks noGrp="1"/>
          </p:cNvSpPr>
          <p:nvPr>
            <p:ph type="sldNum" sz="quarter" idx="4"/>
          </p:nvPr>
        </p:nvSpPr>
        <p:spPr>
          <a:xfrm>
            <a:off x="6997150" y="6223833"/>
            <a:ext cx="1279663" cy="365125"/>
          </a:xfrm>
          <a:prstGeom prst="rect">
            <a:avLst/>
          </a:prstGeom>
        </p:spPr>
        <p:txBody>
          <a:bodyPr vert="horz" lIns="91440" tIns="45720" rIns="91440" bIns="45720" rtlCol="0" anchor="ctr"/>
          <a:lstStyle>
            <a:lvl1pPr algn="r">
              <a:defRPr sz="900">
                <a:solidFill>
                  <a:schemeClr val="accent1"/>
                </a:solidFill>
              </a:defRPr>
            </a:lvl1pPr>
          </a:lstStyle>
          <a:p>
            <a:fld id="{541776C8-9941-4CBE-B72C-38EA578F5B5F}" type="slidenum">
              <a:rPr lang="nl-NL" smtClean="0"/>
              <a:t>‹nr.›</a:t>
            </a:fld>
            <a:endParaRPr lang="nl-NL"/>
          </a:p>
        </p:txBody>
      </p:sp>
    </p:spTree>
    <p:extLst>
      <p:ext uri="{BB962C8B-B14F-4D97-AF65-F5344CB8AC3E}">
        <p14:creationId xmlns:p14="http://schemas.microsoft.com/office/powerpoint/2010/main" val="36276393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nl.linkedin.com/company/kenniscentrum-zoetstoffen" TargetMode="External"/><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witter.com/Zoetstoffen_NL"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s://www.instagram.com/zoetstoffen_nl/" TargetMode="External"/><Relationship Id="rId4" Type="http://schemas.openxmlformats.org/officeDocument/2006/relationships/hyperlink" Target="https://www.facebook.com/zoetstoffen.nl/" TargetMode="Externa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3000">
              <a:schemeClr val="accent1"/>
            </a:gs>
            <a:gs pos="100000">
              <a:schemeClr val="accent2">
                <a:tint val="23500"/>
                <a:satMod val="160000"/>
              </a:schemeClr>
            </a:gs>
          </a:gsLst>
          <a:lin ang="81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7200" dirty="0">
                <a:latin typeface="Calibri" panose="020F0502020204030204" pitchFamily="34" charset="0"/>
              </a:rPr>
              <a:t>Zoetstoffen</a:t>
            </a:r>
          </a:p>
        </p:txBody>
      </p:sp>
      <p:sp>
        <p:nvSpPr>
          <p:cNvPr id="3" name="Ondertitel 2"/>
          <p:cNvSpPr>
            <a:spLocks noGrp="1"/>
          </p:cNvSpPr>
          <p:nvPr>
            <p:ph type="subTitle" idx="1"/>
          </p:nvPr>
        </p:nvSpPr>
        <p:spPr/>
        <p:txBody>
          <a:bodyPr/>
          <a:lstStyle/>
          <a:p>
            <a:endParaRPr lang="nl-NL" dirty="0">
              <a:latin typeface="Calibri" panose="020F0502020204030204" pitchFamily="34" charset="0"/>
            </a:endParaRPr>
          </a:p>
        </p:txBody>
      </p:sp>
      <p:pic>
        <p:nvPicPr>
          <p:cNvPr id="5" name="Afbeelding 4"/>
          <p:cNvPicPr>
            <a:picLocks noChangeAspect="1"/>
          </p:cNvPicPr>
          <p:nvPr/>
        </p:nvPicPr>
        <p:blipFill>
          <a:blip r:embed="rId3"/>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428896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1507" y="440988"/>
            <a:ext cx="7406640" cy="1356360"/>
          </a:xfrm>
        </p:spPr>
        <p:txBody>
          <a:bodyPr>
            <a:normAutofit/>
          </a:bodyPr>
          <a:lstStyle/>
          <a:p>
            <a:r>
              <a:rPr lang="nl-NL" sz="4400" b="1" dirty="0" smtClean="0">
                <a:latin typeface="Calibri" panose="020F0502020204030204" pitchFamily="34" charset="0"/>
              </a:rPr>
              <a:t>Zoetstof uitgelicht: Aspartaam</a:t>
            </a:r>
            <a:endParaRPr lang="nl-NL" sz="4400" b="1" dirty="0">
              <a:latin typeface="Calibri" panose="020F0502020204030204" pitchFamily="34" charset="0"/>
            </a:endParaRPr>
          </a:p>
        </p:txBody>
      </p:sp>
      <p:sp>
        <p:nvSpPr>
          <p:cNvPr id="3" name="Tijdelijke aanduiding voor inhoud 2"/>
          <p:cNvSpPr>
            <a:spLocks noGrp="1"/>
          </p:cNvSpPr>
          <p:nvPr>
            <p:ph idx="1"/>
          </p:nvPr>
        </p:nvSpPr>
        <p:spPr>
          <a:xfrm>
            <a:off x="873494" y="1515292"/>
            <a:ext cx="7404653" cy="4298652"/>
          </a:xfrm>
        </p:spPr>
        <p:txBody>
          <a:bodyPr>
            <a:normAutofit/>
          </a:bodyPr>
          <a:lstStyle/>
          <a:p>
            <a:pPr indent="-171450">
              <a:spcBef>
                <a:spcPts val="750"/>
              </a:spcBef>
              <a:buClrTx/>
              <a:buSzTx/>
              <a:buFont typeface="Arial" panose="020B0604020202020204" pitchFamily="34" charset="0"/>
              <a:buChar char="•"/>
            </a:pPr>
            <a:r>
              <a:rPr lang="nl-NL" sz="1800" dirty="0">
                <a:solidFill>
                  <a:schemeClr val="tx2"/>
                </a:solidFill>
                <a:latin typeface="Calibri" panose="020F0502020204030204"/>
              </a:rPr>
              <a:t>E951</a:t>
            </a:r>
          </a:p>
          <a:p>
            <a:pPr indent="-171450">
              <a:spcBef>
                <a:spcPts val="750"/>
              </a:spcBef>
              <a:buClrTx/>
              <a:buSzTx/>
              <a:buFont typeface="Arial" panose="020B0604020202020204" pitchFamily="34" charset="0"/>
              <a:buChar char="•"/>
            </a:pPr>
            <a:r>
              <a:rPr lang="nl-NL" sz="1800" dirty="0">
                <a:solidFill>
                  <a:schemeClr val="tx2"/>
                </a:solidFill>
                <a:latin typeface="Calibri" panose="020F0502020204030204"/>
              </a:rPr>
              <a:t>200 x zoeter dan suiker</a:t>
            </a:r>
          </a:p>
          <a:p>
            <a:pPr indent="-171450">
              <a:spcBef>
                <a:spcPts val="750"/>
              </a:spcBef>
              <a:buClrTx/>
              <a:buSzTx/>
              <a:buFont typeface="Arial" panose="020B0604020202020204" pitchFamily="34" charset="0"/>
              <a:buChar char="•"/>
            </a:pPr>
            <a:r>
              <a:rPr lang="nl-NL" sz="1800" dirty="0" smtClean="0">
                <a:solidFill>
                  <a:schemeClr val="tx2"/>
                </a:solidFill>
                <a:latin typeface="Calibri" panose="020F0502020204030204"/>
              </a:rPr>
              <a:t>Sinds</a:t>
            </a:r>
            <a:r>
              <a:rPr lang="nl-NL" sz="1800" dirty="0">
                <a:solidFill>
                  <a:schemeClr val="tx2"/>
                </a:solidFill>
                <a:latin typeface="Calibri" panose="020F0502020204030204"/>
              </a:rPr>
              <a:t>: 1981, in 2013 opnieuw beoordeeld</a:t>
            </a:r>
          </a:p>
          <a:p>
            <a:pPr indent="-171450">
              <a:spcBef>
                <a:spcPts val="750"/>
              </a:spcBef>
              <a:buClrTx/>
              <a:buSzTx/>
              <a:buFont typeface="Arial" panose="020B0604020202020204" pitchFamily="34" charset="0"/>
              <a:buChar char="•"/>
            </a:pPr>
            <a:r>
              <a:rPr lang="nl-NL" sz="1800" dirty="0">
                <a:solidFill>
                  <a:schemeClr val="tx2"/>
                </a:solidFill>
                <a:latin typeface="Calibri" panose="020F0502020204030204"/>
              </a:rPr>
              <a:t>Meest onderzochte additief </a:t>
            </a:r>
            <a:r>
              <a:rPr lang="nl-NL" sz="1800" dirty="0">
                <a:solidFill>
                  <a:schemeClr val="tx2"/>
                </a:solidFill>
                <a:latin typeface="Calibri" panose="020F0502020204030204"/>
                <a:sym typeface="Wingdings" panose="05000000000000000000" pitchFamily="2" charset="2"/>
              </a:rPr>
              <a:t> veilig</a:t>
            </a:r>
          </a:p>
          <a:p>
            <a:pPr indent="-171450">
              <a:spcBef>
                <a:spcPts val="750"/>
              </a:spcBef>
              <a:buClrTx/>
              <a:buSzTx/>
              <a:buFont typeface="Arial" panose="020B0604020202020204" pitchFamily="34" charset="0"/>
              <a:buChar char="•"/>
            </a:pPr>
            <a:r>
              <a:rPr lang="nl-NL" sz="1800" dirty="0">
                <a:solidFill>
                  <a:schemeClr val="tx2"/>
                </a:solidFill>
                <a:latin typeface="Calibri" panose="020F0502020204030204"/>
                <a:sym typeface="Wingdings" panose="05000000000000000000" pitchFamily="2" charset="2"/>
              </a:rPr>
              <a:t>Let op: wel gevaarlijk voor mensen met zeldzame aangeboren ziekte </a:t>
            </a:r>
            <a:r>
              <a:rPr lang="nl-NL" sz="1800" b="1" dirty="0">
                <a:solidFill>
                  <a:schemeClr val="tx2"/>
                </a:solidFill>
                <a:latin typeface="Calibri" panose="020F0502020204030204"/>
                <a:sym typeface="Wingdings" panose="05000000000000000000" pitchFamily="2" charset="2"/>
              </a:rPr>
              <a:t>PKU</a:t>
            </a:r>
            <a:r>
              <a:rPr lang="nl-NL" sz="1800" dirty="0">
                <a:solidFill>
                  <a:schemeClr val="tx2"/>
                </a:solidFill>
                <a:latin typeface="Calibri" panose="020F0502020204030204"/>
                <a:sym typeface="Wingdings" panose="05000000000000000000" pitchFamily="2" charset="2"/>
              </a:rPr>
              <a:t> (</a:t>
            </a:r>
            <a:r>
              <a:rPr lang="nl-NL" sz="1800" dirty="0">
                <a:solidFill>
                  <a:schemeClr val="tx2"/>
                </a:solidFill>
                <a:latin typeface="Calibri" panose="020F0502020204030204"/>
              </a:rPr>
              <a:t>fenylketonurie) – dit is bij de geboorte bekend (via hielprik</a:t>
            </a:r>
            <a:r>
              <a:rPr lang="nl-NL" sz="1800" dirty="0" smtClean="0">
                <a:solidFill>
                  <a:schemeClr val="tx2"/>
                </a:solidFill>
                <a:latin typeface="Calibri" panose="020F0502020204030204"/>
              </a:rPr>
              <a:t>). Dit staat overigens wel altijd vermeldt op het etiket. </a:t>
            </a:r>
          </a:p>
          <a:p>
            <a:pPr indent="-171450">
              <a:spcBef>
                <a:spcPts val="750"/>
              </a:spcBef>
              <a:buClrTx/>
              <a:buSzTx/>
              <a:buFont typeface="Arial" panose="020B0604020202020204" pitchFamily="34" charset="0"/>
              <a:buChar char="•"/>
            </a:pPr>
            <a:r>
              <a:rPr lang="nl-NL" sz="1800" b="1" dirty="0" smtClean="0">
                <a:solidFill>
                  <a:schemeClr val="tx2"/>
                </a:solidFill>
                <a:latin typeface="Calibri" panose="020F0502020204030204"/>
              </a:rPr>
              <a:t>Methanol</a:t>
            </a:r>
            <a:r>
              <a:rPr lang="nl-NL" sz="1800" dirty="0">
                <a:solidFill>
                  <a:schemeClr val="tx2"/>
                </a:solidFill>
                <a:latin typeface="Calibri" panose="020F0502020204030204"/>
              </a:rPr>
              <a:t>: </a:t>
            </a:r>
            <a:r>
              <a:rPr lang="nl-NL" sz="1800" dirty="0">
                <a:solidFill>
                  <a:schemeClr val="tx2"/>
                </a:solidFill>
              </a:rPr>
              <a:t>Bij het afbreken van aspartaam in het lichaam ontstaat een kleine hoeveelheid methanol. Uit één liter light-frisdrank gezoet met aspartaam kan 55 milligram methanol gevormd worden. Dit is minder dan er van nature in één liter vruchtensap zit. </a:t>
            </a:r>
          </a:p>
          <a:p>
            <a:pPr indent="-171450">
              <a:spcBef>
                <a:spcPts val="750"/>
              </a:spcBef>
              <a:buClrTx/>
              <a:buSzTx/>
              <a:buFont typeface="Arial" panose="020B0604020202020204" pitchFamily="34" charset="0"/>
              <a:buChar char="•"/>
            </a:pPr>
            <a:r>
              <a:rPr lang="nl-NL" sz="1800" b="1" dirty="0" smtClean="0">
                <a:solidFill>
                  <a:schemeClr val="tx2"/>
                </a:solidFill>
                <a:latin typeface="Calibri" panose="020F0502020204030204"/>
              </a:rPr>
              <a:t>Kankerverwekkend</a:t>
            </a:r>
            <a:r>
              <a:rPr lang="nl-NL" sz="1800" dirty="0" smtClean="0">
                <a:solidFill>
                  <a:schemeClr val="tx2"/>
                </a:solidFill>
                <a:latin typeface="Calibri" panose="020F0502020204030204"/>
              </a:rPr>
              <a:t>? </a:t>
            </a:r>
            <a:r>
              <a:rPr lang="nl-NL" sz="1800" dirty="0" smtClean="0">
                <a:solidFill>
                  <a:schemeClr val="tx2"/>
                </a:solidFill>
                <a:latin typeface="Calibri" panose="020F0502020204030204"/>
              </a:rPr>
              <a:t>Nee, uit diverse onderzoeken is dit niet gebleken. Het</a:t>
            </a:r>
            <a:r>
              <a:rPr lang="nl-NL" sz="1800" dirty="0" smtClean="0">
                <a:solidFill>
                  <a:schemeClr val="tx2"/>
                </a:solidFill>
                <a:latin typeface="Calibri" panose="020F0502020204030204"/>
              </a:rPr>
              <a:t> </a:t>
            </a:r>
            <a:r>
              <a:rPr lang="nl-NL" sz="1800" dirty="0">
                <a:solidFill>
                  <a:schemeClr val="tx2"/>
                </a:solidFill>
                <a:latin typeface="Calibri" panose="020F0502020204030204"/>
              </a:rPr>
              <a:t>meest recente zeer uitgebreide veiligheidsanalyse EFSA: </a:t>
            </a:r>
            <a:r>
              <a:rPr lang="nl-NL" sz="1800" dirty="0" smtClean="0">
                <a:solidFill>
                  <a:schemeClr val="tx2"/>
                </a:solidFill>
                <a:latin typeface="Calibri" panose="020F0502020204030204"/>
              </a:rPr>
              <a:t>2013. </a:t>
            </a:r>
            <a:endParaRPr lang="nl-NL" sz="1800" dirty="0">
              <a:solidFill>
                <a:schemeClr val="tx2"/>
              </a:solidFill>
              <a:latin typeface="Calibri" panose="020F0502020204030204"/>
            </a:endParaRPr>
          </a:p>
          <a:p>
            <a:endParaRPr lang="nl-NL" dirty="0"/>
          </a:p>
        </p:txBody>
      </p:sp>
      <p:pic>
        <p:nvPicPr>
          <p:cNvPr id="5" name="Afbeelding 4"/>
          <p:cNvPicPr>
            <a:picLocks noChangeAspect="1"/>
          </p:cNvPicPr>
          <p:nvPr/>
        </p:nvPicPr>
        <p:blipFill>
          <a:blip r:embed="rId3"/>
          <a:stretch>
            <a:fillRect/>
          </a:stretch>
        </p:blipFill>
        <p:spPr>
          <a:xfrm>
            <a:off x="6690705" y="1286607"/>
            <a:ext cx="3174884" cy="1780117"/>
          </a:xfrm>
          <a:prstGeom prst="rect">
            <a:avLst/>
          </a:prstGeom>
        </p:spPr>
      </p:pic>
      <p:pic>
        <p:nvPicPr>
          <p:cNvPr id="6" name="Afbeelding 5"/>
          <p:cNvPicPr>
            <a:picLocks noChangeAspect="1"/>
          </p:cNvPicPr>
          <p:nvPr/>
        </p:nvPicPr>
        <p:blipFill>
          <a:blip r:embed="rId4"/>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240700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2913" y="591436"/>
            <a:ext cx="8488165" cy="1017270"/>
          </a:xfrm>
        </p:spPr>
        <p:txBody>
          <a:bodyPr>
            <a:noAutofit/>
          </a:bodyPr>
          <a:lstStyle/>
          <a:p>
            <a:r>
              <a:rPr lang="nl-NL" sz="4400" b="1" dirty="0">
                <a:latin typeface="Calibri" panose="020F0502020204030204" pitchFamily="34" charset="0"/>
              </a:rPr>
              <a:t>Zoetstof uitgelicht: </a:t>
            </a:r>
            <a:r>
              <a:rPr lang="nl-NL" sz="4400" b="1" dirty="0" err="1">
                <a:latin typeface="Calibri" panose="020F0502020204030204" pitchFamily="34" charset="0"/>
              </a:rPr>
              <a:t>Stevioglyciosiden</a:t>
            </a:r>
            <a:r>
              <a:rPr lang="nl-NL" sz="4400" b="1" dirty="0">
                <a:latin typeface="Calibri" panose="020F0502020204030204" pitchFamily="34" charset="0"/>
              </a:rPr>
              <a:t> (</a:t>
            </a:r>
            <a:r>
              <a:rPr lang="nl-NL" sz="4400" b="1" dirty="0" err="1">
                <a:latin typeface="Calibri" panose="020F0502020204030204" pitchFamily="34" charset="0"/>
              </a:rPr>
              <a:t>stevia</a:t>
            </a:r>
            <a:r>
              <a:rPr lang="nl-NL" sz="4400" b="1" dirty="0">
                <a:latin typeface="Calibri" panose="020F0502020204030204" pitchFamily="34" charset="0"/>
              </a:rPr>
              <a:t>)</a:t>
            </a:r>
          </a:p>
        </p:txBody>
      </p:sp>
      <p:sp>
        <p:nvSpPr>
          <p:cNvPr id="3" name="Tijdelijke aanduiding voor inhoud 2"/>
          <p:cNvSpPr>
            <a:spLocks noGrp="1"/>
          </p:cNvSpPr>
          <p:nvPr>
            <p:ph idx="1"/>
          </p:nvPr>
        </p:nvSpPr>
        <p:spPr>
          <a:xfrm>
            <a:off x="857253" y="1804737"/>
            <a:ext cx="7404653" cy="4291263"/>
          </a:xfrm>
        </p:spPr>
        <p:txBody>
          <a:bodyPr>
            <a:normAutofit/>
          </a:bodyPr>
          <a:lstStyle/>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rPr>
              <a:t>E960</a:t>
            </a:r>
          </a:p>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rPr>
              <a:t>200-300 x zoeter dan suiker</a:t>
            </a:r>
          </a:p>
          <a:p>
            <a:pPr indent="-171450">
              <a:lnSpc>
                <a:spcPct val="100000"/>
              </a:lnSpc>
              <a:spcBef>
                <a:spcPts val="750"/>
              </a:spcBef>
              <a:buClrTx/>
              <a:buSzTx/>
              <a:buFont typeface="Arial" panose="020B0604020202020204" pitchFamily="34" charset="0"/>
              <a:buChar char="•"/>
            </a:pPr>
            <a:r>
              <a:rPr lang="nl-NL" sz="1800" dirty="0" smtClean="0">
                <a:solidFill>
                  <a:schemeClr val="tx2"/>
                </a:solidFill>
                <a:latin typeface="Calibri" panose="020F0502020204030204"/>
                <a:sym typeface="Wingdings" panose="05000000000000000000" pitchFamily="2" charset="2"/>
              </a:rPr>
              <a:t>Op </a:t>
            </a:r>
            <a:r>
              <a:rPr lang="nl-NL" sz="1800" dirty="0">
                <a:solidFill>
                  <a:schemeClr val="tx2"/>
                </a:solidFill>
                <a:latin typeface="Calibri" panose="020F0502020204030204"/>
                <a:sym typeface="Wingdings" panose="05000000000000000000" pitchFamily="2" charset="2"/>
              </a:rPr>
              <a:t>de markt: sinds 2011</a:t>
            </a:r>
          </a:p>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sym typeface="Wingdings" panose="05000000000000000000" pitchFamily="2" charset="2"/>
              </a:rPr>
              <a:t>Smaak: </a:t>
            </a:r>
            <a:r>
              <a:rPr lang="nl-NL" sz="1800" b="1" dirty="0">
                <a:solidFill>
                  <a:schemeClr val="tx2"/>
                </a:solidFill>
                <a:latin typeface="Calibri" panose="020F0502020204030204"/>
                <a:sym typeface="Wingdings" panose="05000000000000000000" pitchFamily="2" charset="2"/>
              </a:rPr>
              <a:t>bitter</a:t>
            </a:r>
            <a:r>
              <a:rPr lang="nl-NL" sz="1800" dirty="0">
                <a:solidFill>
                  <a:schemeClr val="tx2"/>
                </a:solidFill>
                <a:latin typeface="Calibri" panose="020F0502020204030204"/>
                <a:sym typeface="Wingdings" panose="05000000000000000000" pitchFamily="2" charset="2"/>
              </a:rPr>
              <a:t>! Daarom vaak gemengd in producten met andere zoetstof (bijv. </a:t>
            </a:r>
            <a:r>
              <a:rPr lang="nl-NL" sz="1800" dirty="0" err="1">
                <a:solidFill>
                  <a:schemeClr val="tx2"/>
                </a:solidFill>
                <a:latin typeface="Calibri" panose="020F0502020204030204"/>
                <a:sym typeface="Wingdings" panose="05000000000000000000" pitchFamily="2" charset="2"/>
              </a:rPr>
              <a:t>erythritol</a:t>
            </a:r>
            <a:r>
              <a:rPr lang="nl-NL" sz="1800" dirty="0">
                <a:solidFill>
                  <a:schemeClr val="tx2"/>
                </a:solidFill>
                <a:latin typeface="Calibri" panose="020F0502020204030204"/>
                <a:sym typeface="Wingdings" panose="05000000000000000000" pitchFamily="2" charset="2"/>
              </a:rPr>
              <a:t> -&gt; fris</a:t>
            </a:r>
            <a:r>
              <a:rPr lang="nl-NL" sz="1800" dirty="0" smtClean="0">
                <a:solidFill>
                  <a:schemeClr val="tx2"/>
                </a:solidFill>
                <a:latin typeface="Calibri" panose="020F0502020204030204"/>
                <a:sym typeface="Wingdings" panose="05000000000000000000" pitchFamily="2" charset="2"/>
              </a:rPr>
              <a:t>) of in combinatie met suiker (waardoor er minder suiker gebruikt hoeft te worden).</a:t>
            </a:r>
            <a:endParaRPr lang="nl-NL" sz="1800" dirty="0">
              <a:solidFill>
                <a:schemeClr val="tx2"/>
              </a:solidFill>
              <a:latin typeface="Calibri" panose="020F0502020204030204"/>
              <a:sym typeface="Wingdings" panose="05000000000000000000" pitchFamily="2" charset="2"/>
            </a:endParaRPr>
          </a:p>
          <a:p>
            <a:pPr indent="-171450">
              <a:lnSpc>
                <a:spcPct val="100000"/>
              </a:lnSpc>
              <a:spcBef>
                <a:spcPts val="750"/>
              </a:spcBef>
              <a:buClrTx/>
              <a:buSzTx/>
              <a:buFont typeface="Arial" panose="020B0604020202020204" pitchFamily="34" charset="0"/>
              <a:buChar char="•"/>
            </a:pPr>
            <a:r>
              <a:rPr lang="nl-NL" sz="1800" b="1" dirty="0">
                <a:solidFill>
                  <a:schemeClr val="tx2"/>
                </a:solidFill>
                <a:latin typeface="Calibri" panose="020F0502020204030204"/>
              </a:rPr>
              <a:t>Natuurlijk</a:t>
            </a:r>
            <a:r>
              <a:rPr lang="nl-NL" sz="1800" dirty="0">
                <a:solidFill>
                  <a:schemeClr val="tx2"/>
                </a:solidFill>
                <a:latin typeface="Calibri" panose="020F0502020204030204"/>
              </a:rPr>
              <a:t>: Stevia komt van een plantje, maar wordt uiteindelijk ook in de fabriek tot zoetstof </a:t>
            </a:r>
            <a:r>
              <a:rPr lang="nl-NL" sz="1800" dirty="0" smtClean="0">
                <a:solidFill>
                  <a:schemeClr val="tx2"/>
                </a:solidFill>
                <a:latin typeface="Calibri" panose="020F0502020204030204"/>
              </a:rPr>
              <a:t>verwerkt</a:t>
            </a:r>
            <a:endParaRPr lang="nl-NL" sz="1800" dirty="0">
              <a:solidFill>
                <a:schemeClr val="tx2"/>
              </a:solidFill>
              <a:latin typeface="Calibri" panose="020F0502020204030204"/>
            </a:endParaRPr>
          </a:p>
          <a:p>
            <a:endParaRPr lang="nl-NL" dirty="0"/>
          </a:p>
        </p:txBody>
      </p:sp>
      <p:pic>
        <p:nvPicPr>
          <p:cNvPr id="6" name="Afbeelding 5"/>
          <p:cNvPicPr>
            <a:picLocks noChangeAspect="1"/>
          </p:cNvPicPr>
          <p:nvPr/>
        </p:nvPicPr>
        <p:blipFill>
          <a:blip r:embed="rId3"/>
          <a:stretch>
            <a:fillRect/>
          </a:stretch>
        </p:blipFill>
        <p:spPr>
          <a:xfrm>
            <a:off x="6506172" y="5797270"/>
            <a:ext cx="2341067" cy="59746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24010" y="4668329"/>
            <a:ext cx="2362985" cy="1577036"/>
          </a:xfrm>
          <a:prstGeom prst="rect">
            <a:avLst/>
          </a:prstGeom>
        </p:spPr>
      </p:pic>
    </p:spTree>
    <p:extLst>
      <p:ext uri="{BB962C8B-B14F-4D97-AF65-F5344CB8AC3E}">
        <p14:creationId xmlns:p14="http://schemas.microsoft.com/office/powerpoint/2010/main" val="352536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245" y="652272"/>
            <a:ext cx="8450993" cy="1356360"/>
          </a:xfrm>
        </p:spPr>
        <p:txBody>
          <a:bodyPr>
            <a:normAutofit/>
          </a:bodyPr>
          <a:lstStyle/>
          <a:p>
            <a:r>
              <a:rPr lang="nl-NL" sz="4400" b="1" dirty="0" smtClean="0">
                <a:latin typeface="+mn-lt"/>
              </a:rPr>
              <a:t>Is </a:t>
            </a:r>
            <a:r>
              <a:rPr lang="nl-NL" sz="4400" b="1" dirty="0" err="1" smtClean="0">
                <a:latin typeface="+mn-lt"/>
              </a:rPr>
              <a:t>stevia</a:t>
            </a:r>
            <a:r>
              <a:rPr lang="nl-NL" sz="4400" b="1" dirty="0" smtClean="0">
                <a:latin typeface="+mn-lt"/>
              </a:rPr>
              <a:t> van natuurlijke oorsprong?</a:t>
            </a:r>
            <a:endParaRPr lang="nl-NL" sz="4400" b="1" dirty="0">
              <a:latin typeface="+mn-lt"/>
            </a:endParaRPr>
          </a:p>
        </p:txBody>
      </p:sp>
      <p:pic>
        <p:nvPicPr>
          <p:cNvPr id="4" name="Tijdelijke aanduiding voor inhoud 3"/>
          <p:cNvPicPr>
            <a:picLocks noGrp="1" noChangeAspect="1"/>
          </p:cNvPicPr>
          <p:nvPr>
            <p:ph idx="1"/>
          </p:nvPr>
        </p:nvPicPr>
        <p:blipFill>
          <a:blip r:embed="rId3"/>
          <a:stretch>
            <a:fillRect/>
          </a:stretch>
        </p:blipFill>
        <p:spPr>
          <a:xfrm>
            <a:off x="230826" y="1709902"/>
            <a:ext cx="3802938" cy="4087368"/>
          </a:xfrm>
          <a:prstGeom prst="rect">
            <a:avLst/>
          </a:prstGeom>
        </p:spPr>
      </p:pic>
      <p:pic>
        <p:nvPicPr>
          <p:cNvPr id="5" name="Afbeelding 4"/>
          <p:cNvPicPr>
            <a:picLocks noChangeAspect="1"/>
          </p:cNvPicPr>
          <p:nvPr/>
        </p:nvPicPr>
        <p:blipFill>
          <a:blip r:embed="rId4"/>
          <a:stretch>
            <a:fillRect/>
          </a:stretch>
        </p:blipFill>
        <p:spPr>
          <a:xfrm>
            <a:off x="6506172" y="5797270"/>
            <a:ext cx="2341067" cy="597460"/>
          </a:xfrm>
          <a:prstGeom prst="rect">
            <a:avLst/>
          </a:prstGeom>
        </p:spPr>
      </p:pic>
      <p:sp>
        <p:nvSpPr>
          <p:cNvPr id="6" name="Tekstvak 5"/>
          <p:cNvSpPr txBox="1"/>
          <p:nvPr/>
        </p:nvSpPr>
        <p:spPr>
          <a:xfrm>
            <a:off x="4033764" y="3009654"/>
            <a:ext cx="4944816" cy="830997"/>
          </a:xfrm>
          <a:prstGeom prst="rect">
            <a:avLst/>
          </a:prstGeom>
          <a:noFill/>
        </p:spPr>
        <p:txBody>
          <a:bodyPr wrap="square" rtlCol="0">
            <a:spAutoFit/>
          </a:bodyPr>
          <a:lstStyle/>
          <a:p>
            <a:r>
              <a:rPr lang="nl-NL" sz="2800" dirty="0" smtClean="0">
                <a:solidFill>
                  <a:schemeClr val="tx2"/>
                </a:solidFill>
              </a:rPr>
              <a:t>Ja</a:t>
            </a:r>
            <a:r>
              <a:rPr lang="nl-NL" sz="2000" dirty="0" smtClean="0">
                <a:solidFill>
                  <a:schemeClr val="tx2"/>
                </a:solidFill>
              </a:rPr>
              <a:t>, maar het is wel in de fabriek verder bewerkt tot zoetstof</a:t>
            </a:r>
            <a:r>
              <a:rPr lang="nl-NL" dirty="0" smtClean="0">
                <a:solidFill>
                  <a:schemeClr val="tx2"/>
                </a:solidFill>
              </a:rPr>
              <a:t>. </a:t>
            </a:r>
            <a:endParaRPr lang="nl-NL" dirty="0">
              <a:solidFill>
                <a:schemeClr val="tx2"/>
              </a:solidFill>
            </a:endParaRPr>
          </a:p>
        </p:txBody>
      </p:sp>
    </p:spTree>
    <p:extLst>
      <p:ext uri="{BB962C8B-B14F-4D97-AF65-F5344CB8AC3E}">
        <p14:creationId xmlns:p14="http://schemas.microsoft.com/office/powerpoint/2010/main" val="25750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53" y="402310"/>
            <a:ext cx="7406640" cy="1356360"/>
          </a:xfrm>
        </p:spPr>
        <p:txBody>
          <a:bodyPr>
            <a:normAutofit/>
          </a:bodyPr>
          <a:lstStyle/>
          <a:p>
            <a:r>
              <a:rPr lang="nl-NL" sz="4400" b="1" dirty="0" smtClean="0">
                <a:latin typeface="Calibri" panose="020F0502020204030204" pitchFamily="34" charset="0"/>
              </a:rPr>
              <a:t>Zoetstof uitgelicht: Xylitol </a:t>
            </a:r>
            <a:endParaRPr lang="nl-NL" sz="4400" b="1" dirty="0">
              <a:latin typeface="Calibri" panose="020F0502020204030204" pitchFamily="34" charset="0"/>
            </a:endParaRPr>
          </a:p>
        </p:txBody>
      </p:sp>
      <p:sp>
        <p:nvSpPr>
          <p:cNvPr id="3" name="Tijdelijke aanduiding voor inhoud 2"/>
          <p:cNvSpPr>
            <a:spLocks noGrp="1"/>
          </p:cNvSpPr>
          <p:nvPr>
            <p:ph idx="1"/>
          </p:nvPr>
        </p:nvSpPr>
        <p:spPr>
          <a:xfrm>
            <a:off x="857253" y="1552074"/>
            <a:ext cx="7404653" cy="4543926"/>
          </a:xfrm>
        </p:spPr>
        <p:txBody>
          <a:bodyPr>
            <a:normAutofit/>
          </a:bodyPr>
          <a:lstStyle/>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rPr>
              <a:t>E967</a:t>
            </a:r>
          </a:p>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rPr>
              <a:t>Bijna even zoet als suiker, maar de helft zo laag in </a:t>
            </a:r>
            <a:r>
              <a:rPr lang="nl-NL" sz="1800" dirty="0" smtClean="0">
                <a:solidFill>
                  <a:schemeClr val="tx2"/>
                </a:solidFill>
                <a:latin typeface="Calibri" panose="020F0502020204030204"/>
              </a:rPr>
              <a:t>calorieën</a:t>
            </a:r>
          </a:p>
          <a:p>
            <a:pPr indent="-171450">
              <a:lnSpc>
                <a:spcPct val="100000"/>
              </a:lnSpc>
              <a:spcBef>
                <a:spcPts val="750"/>
              </a:spcBef>
              <a:buClrTx/>
              <a:buSzTx/>
              <a:buFont typeface="Arial" panose="020B0604020202020204" pitchFamily="34" charset="0"/>
              <a:buChar char="•"/>
            </a:pPr>
            <a:r>
              <a:rPr lang="nl-NL" sz="1800" dirty="0">
                <a:solidFill>
                  <a:schemeClr val="tx2"/>
                </a:solidFill>
              </a:rPr>
              <a:t>Xylitol wordt industrieel geproduceerd uit xylose of </a:t>
            </a:r>
            <a:r>
              <a:rPr lang="nl-NL" sz="1800" dirty="0" smtClean="0">
                <a:solidFill>
                  <a:schemeClr val="tx2"/>
                </a:solidFill>
              </a:rPr>
              <a:t>houtsuiker. Het </a:t>
            </a:r>
            <a:r>
              <a:rPr lang="nl-NL" sz="1800" dirty="0">
                <a:solidFill>
                  <a:schemeClr val="tx2"/>
                </a:solidFill>
              </a:rPr>
              <a:t>wordt ook van nature aangemaakt in tal van fruit- en groentesoorten, en wordt zelfs door het menselijk lichaam aangemaakt tijdens de normale </a:t>
            </a:r>
            <a:r>
              <a:rPr lang="nl-NL" sz="1800" dirty="0" smtClean="0">
                <a:solidFill>
                  <a:schemeClr val="tx2"/>
                </a:solidFill>
              </a:rPr>
              <a:t>stofwisseling</a:t>
            </a:r>
            <a:endParaRPr lang="nl-NL" sz="1800" dirty="0">
              <a:solidFill>
                <a:schemeClr val="tx2"/>
              </a:solidFill>
              <a:latin typeface="Calibri" panose="020F0502020204030204"/>
            </a:endParaRPr>
          </a:p>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rPr>
              <a:t>In producten, zoals kauwgom en </a:t>
            </a:r>
            <a:r>
              <a:rPr lang="nl-NL" sz="1800" dirty="0" smtClean="0">
                <a:solidFill>
                  <a:schemeClr val="tx2"/>
                </a:solidFill>
                <a:latin typeface="Calibri" panose="020F0502020204030204"/>
              </a:rPr>
              <a:t>ontbijtkoek </a:t>
            </a:r>
            <a:endParaRPr lang="nl-NL" sz="1800" dirty="0">
              <a:solidFill>
                <a:schemeClr val="tx2"/>
              </a:solidFill>
              <a:latin typeface="Calibri" panose="020F0502020204030204"/>
            </a:endParaRPr>
          </a:p>
          <a:p>
            <a:pPr indent="-171450">
              <a:lnSpc>
                <a:spcPct val="100000"/>
              </a:lnSpc>
              <a:spcBef>
                <a:spcPts val="750"/>
              </a:spcBef>
              <a:buClrTx/>
              <a:buSzTx/>
              <a:buFont typeface="Arial" panose="020B0604020202020204" pitchFamily="34" charset="0"/>
              <a:buChar char="•"/>
            </a:pPr>
            <a:r>
              <a:rPr lang="nl-NL" sz="1800" dirty="0" smtClean="0">
                <a:solidFill>
                  <a:schemeClr val="tx2"/>
                </a:solidFill>
                <a:latin typeface="Calibri" panose="020F0502020204030204"/>
              </a:rPr>
              <a:t>In </a:t>
            </a:r>
            <a:r>
              <a:rPr lang="nl-NL" sz="1800" dirty="0">
                <a:solidFill>
                  <a:schemeClr val="tx2"/>
                </a:solidFill>
                <a:latin typeface="Calibri" panose="020F0502020204030204"/>
              </a:rPr>
              <a:t>gebruik: </a:t>
            </a:r>
            <a:r>
              <a:rPr lang="nl-NL" sz="1800" dirty="0" smtClean="0">
                <a:solidFill>
                  <a:schemeClr val="tx2"/>
                </a:solidFill>
                <a:latin typeface="Calibri" panose="020F0502020204030204"/>
              </a:rPr>
              <a:t>1977 </a:t>
            </a:r>
            <a:endParaRPr lang="nl-NL" sz="1800" dirty="0">
              <a:solidFill>
                <a:schemeClr val="tx2"/>
              </a:solidFill>
              <a:latin typeface="Calibri" panose="020F0502020204030204"/>
            </a:endParaRPr>
          </a:p>
          <a:p>
            <a:pPr indent="-171450">
              <a:lnSpc>
                <a:spcPct val="100000"/>
              </a:lnSpc>
              <a:spcBef>
                <a:spcPts val="750"/>
              </a:spcBef>
              <a:buClrTx/>
              <a:buSzTx/>
              <a:buFont typeface="Arial" panose="020B0604020202020204" pitchFamily="34" charset="0"/>
              <a:buChar char="•"/>
            </a:pPr>
            <a:r>
              <a:rPr lang="nl-NL" sz="1800" dirty="0">
                <a:solidFill>
                  <a:schemeClr val="tx2"/>
                </a:solidFill>
                <a:latin typeface="Calibri" panose="020F0502020204030204"/>
              </a:rPr>
              <a:t>Let op: schadelijk voor </a:t>
            </a:r>
            <a:r>
              <a:rPr lang="nl-NL" sz="1800" dirty="0" smtClean="0">
                <a:solidFill>
                  <a:schemeClr val="tx2"/>
                </a:solidFill>
                <a:latin typeface="Calibri" panose="020F0502020204030204"/>
              </a:rPr>
              <a:t>honden</a:t>
            </a:r>
            <a:r>
              <a:rPr lang="nl-NL" sz="1800" dirty="0" smtClean="0">
                <a:solidFill>
                  <a:schemeClr val="tx2"/>
                </a:solidFill>
                <a:latin typeface="Calibri" panose="020F0502020204030204"/>
              </a:rPr>
              <a:t>, omdat zij een andere stofwisseling hebben. </a:t>
            </a:r>
            <a:endParaRPr lang="nl-NL" sz="1800" dirty="0">
              <a:solidFill>
                <a:schemeClr val="tx2"/>
              </a:solidFill>
              <a:latin typeface="Calibri" panose="020F0502020204030204"/>
            </a:endParaRPr>
          </a:p>
          <a:p>
            <a:endParaRPr lang="nl-NL" sz="1800" dirty="0"/>
          </a:p>
        </p:txBody>
      </p:sp>
      <p:pic>
        <p:nvPicPr>
          <p:cNvPr id="5" name="Afbeelding 4"/>
          <p:cNvPicPr>
            <a:picLocks noChangeAspect="1"/>
          </p:cNvPicPr>
          <p:nvPr/>
        </p:nvPicPr>
        <p:blipFill>
          <a:blip r:embed="rId3"/>
          <a:stretch>
            <a:fillRect/>
          </a:stretch>
        </p:blipFill>
        <p:spPr>
          <a:xfrm>
            <a:off x="1197294" y="4966522"/>
            <a:ext cx="3348501" cy="1129478"/>
          </a:xfrm>
          <a:prstGeom prst="rect">
            <a:avLst/>
          </a:prstGeom>
        </p:spPr>
      </p:pic>
      <p:pic>
        <p:nvPicPr>
          <p:cNvPr id="6" name="Afbeelding 5"/>
          <p:cNvPicPr>
            <a:picLocks noChangeAspect="1"/>
          </p:cNvPicPr>
          <p:nvPr/>
        </p:nvPicPr>
        <p:blipFill>
          <a:blip r:embed="rId4"/>
          <a:stretch>
            <a:fillRect/>
          </a:stretch>
        </p:blipFill>
        <p:spPr>
          <a:xfrm>
            <a:off x="5933918" y="4703566"/>
            <a:ext cx="1742787" cy="1093704"/>
          </a:xfrm>
          <a:prstGeom prst="rect">
            <a:avLst/>
          </a:prstGeom>
        </p:spPr>
      </p:pic>
      <p:pic>
        <p:nvPicPr>
          <p:cNvPr id="7" name="Afbeelding 6"/>
          <p:cNvPicPr>
            <a:picLocks noChangeAspect="1"/>
          </p:cNvPicPr>
          <p:nvPr/>
        </p:nvPicPr>
        <p:blipFill>
          <a:blip r:embed="rId5"/>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2468112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53" y="402310"/>
            <a:ext cx="7406640" cy="1356360"/>
          </a:xfrm>
        </p:spPr>
        <p:txBody>
          <a:bodyPr>
            <a:normAutofit/>
          </a:bodyPr>
          <a:lstStyle/>
          <a:p>
            <a:r>
              <a:rPr lang="nl-NL" sz="4400" b="1" dirty="0" smtClean="0">
                <a:latin typeface="Calibri" panose="020F0502020204030204" pitchFamily="34" charset="0"/>
              </a:rPr>
              <a:t>Zoetstoffen en gezondheid</a:t>
            </a:r>
            <a:endParaRPr lang="nl-NL" sz="4400" b="1" dirty="0">
              <a:latin typeface="Calibri" panose="020F0502020204030204" pitchFamily="34" charset="0"/>
            </a:endParaRPr>
          </a:p>
        </p:txBody>
      </p:sp>
      <p:sp>
        <p:nvSpPr>
          <p:cNvPr id="3" name="Tijdelijke aanduiding voor inhoud 2"/>
          <p:cNvSpPr>
            <a:spLocks noGrp="1"/>
          </p:cNvSpPr>
          <p:nvPr>
            <p:ph idx="1"/>
          </p:nvPr>
        </p:nvSpPr>
        <p:spPr>
          <a:xfrm>
            <a:off x="857253" y="1501021"/>
            <a:ext cx="6904325" cy="4553899"/>
          </a:xfrm>
        </p:spPr>
        <p:txBody>
          <a:bodyPr>
            <a:normAutofit/>
          </a:bodyPr>
          <a:lstStyle/>
          <a:p>
            <a:pPr indent="-171450" defTabSz="914400">
              <a:lnSpc>
                <a:spcPct val="110000"/>
              </a:lnSpc>
              <a:spcBef>
                <a:spcPts val="0"/>
              </a:spcBef>
              <a:buClrTx/>
              <a:buSzTx/>
              <a:buFont typeface="Arial" panose="020B0604020202020204" pitchFamily="34" charset="0"/>
              <a:buChar char="•"/>
            </a:pPr>
            <a:r>
              <a:rPr lang="nl-NL" sz="1800" dirty="0">
                <a:solidFill>
                  <a:schemeClr val="tx2"/>
                </a:solidFill>
              </a:rPr>
              <a:t>Zoetstoffen worden, hoewel ze weinig tot geen calorieën bevatten, vaak in verband gebracht met een grotere eetlust en een verhoogde drang naar zoet. In onderzoek is aangetoond dat dit niet het geval </a:t>
            </a:r>
            <a:r>
              <a:rPr lang="nl-NL" sz="1800" dirty="0" smtClean="0">
                <a:solidFill>
                  <a:schemeClr val="tx2"/>
                </a:solidFill>
              </a:rPr>
              <a:t>is</a:t>
            </a:r>
          </a:p>
          <a:p>
            <a:pPr indent="-171450" defTabSz="914400">
              <a:lnSpc>
                <a:spcPct val="110000"/>
              </a:lnSpc>
              <a:spcBef>
                <a:spcPts val="0"/>
              </a:spcBef>
              <a:buClrTx/>
              <a:buSzTx/>
              <a:buFont typeface="Arial" panose="020B0604020202020204" pitchFamily="34" charset="0"/>
              <a:buChar char="•"/>
            </a:pPr>
            <a:endParaRPr lang="nl-NL" sz="1800" dirty="0">
              <a:solidFill>
                <a:schemeClr val="tx2"/>
              </a:solidFill>
            </a:endParaRPr>
          </a:p>
          <a:p>
            <a:pPr lvl="0" indent="-171450" defTabSz="914400">
              <a:lnSpc>
                <a:spcPct val="110000"/>
              </a:lnSpc>
              <a:spcBef>
                <a:spcPts val="0"/>
              </a:spcBef>
              <a:buClrTx/>
              <a:buSzTx/>
              <a:buFont typeface="Arial" panose="020B0604020202020204" pitchFamily="34" charset="0"/>
              <a:buChar char="•"/>
            </a:pPr>
            <a:r>
              <a:rPr lang="nl-NL" sz="1800" dirty="0" smtClean="0">
                <a:solidFill>
                  <a:schemeClr val="tx2"/>
                </a:solidFill>
              </a:rPr>
              <a:t>Zoetstoffen </a:t>
            </a:r>
            <a:r>
              <a:rPr lang="nl-NL" sz="1800" dirty="0">
                <a:solidFill>
                  <a:schemeClr val="tx2"/>
                </a:solidFill>
              </a:rPr>
              <a:t>kunnen helpen bij het </a:t>
            </a:r>
            <a:r>
              <a:rPr lang="nl-NL" sz="1800" b="1" dirty="0">
                <a:solidFill>
                  <a:schemeClr val="tx2"/>
                </a:solidFill>
              </a:rPr>
              <a:t>afvallen</a:t>
            </a:r>
            <a:r>
              <a:rPr lang="nl-NL" sz="1800" dirty="0">
                <a:solidFill>
                  <a:schemeClr val="tx2"/>
                </a:solidFill>
              </a:rPr>
              <a:t>, omdat zoetstoffen geen calorieën of minder calorieën bevatten dan </a:t>
            </a:r>
            <a:r>
              <a:rPr lang="nl-NL" sz="1800" dirty="0" smtClean="0">
                <a:solidFill>
                  <a:schemeClr val="tx2"/>
                </a:solidFill>
              </a:rPr>
              <a:t>suiker</a:t>
            </a:r>
          </a:p>
          <a:p>
            <a:pPr lvl="0" indent="-171450" defTabSz="914400">
              <a:lnSpc>
                <a:spcPct val="110000"/>
              </a:lnSpc>
              <a:spcBef>
                <a:spcPts val="0"/>
              </a:spcBef>
              <a:buClrTx/>
              <a:buSzTx/>
              <a:buFont typeface="Arial" panose="020B0604020202020204" pitchFamily="34" charset="0"/>
              <a:buChar char="•"/>
            </a:pPr>
            <a:endParaRPr lang="nl-NL" sz="1800" dirty="0">
              <a:solidFill>
                <a:schemeClr val="tx2"/>
              </a:solidFill>
            </a:endParaRPr>
          </a:p>
          <a:p>
            <a:pPr lvl="0" indent="-171450" defTabSz="914400">
              <a:lnSpc>
                <a:spcPct val="110000"/>
              </a:lnSpc>
              <a:spcBef>
                <a:spcPts val="0"/>
              </a:spcBef>
              <a:buClrTx/>
              <a:buSzTx/>
              <a:buFont typeface="Arial" panose="020B0604020202020204" pitchFamily="34" charset="0"/>
              <a:buChar char="•"/>
            </a:pPr>
            <a:r>
              <a:rPr lang="nl-NL" sz="1800" b="1" dirty="0">
                <a:solidFill>
                  <a:schemeClr val="tx2"/>
                </a:solidFill>
              </a:rPr>
              <a:t>Diabetici</a:t>
            </a:r>
            <a:r>
              <a:rPr lang="nl-NL" sz="1800" dirty="0">
                <a:solidFill>
                  <a:schemeClr val="tx2"/>
                </a:solidFill>
              </a:rPr>
              <a:t> hebben baat bij zoetstoffen, omdat zoetstoffen de bloedsuikerspiegel niet </a:t>
            </a:r>
            <a:r>
              <a:rPr lang="nl-NL" sz="1800" dirty="0" smtClean="0">
                <a:solidFill>
                  <a:schemeClr val="tx2"/>
                </a:solidFill>
              </a:rPr>
              <a:t>verhogen</a:t>
            </a:r>
          </a:p>
          <a:p>
            <a:pPr lvl="0" indent="-171450" defTabSz="914400">
              <a:lnSpc>
                <a:spcPct val="110000"/>
              </a:lnSpc>
              <a:spcBef>
                <a:spcPts val="0"/>
              </a:spcBef>
              <a:buClrTx/>
              <a:buSzTx/>
              <a:buFont typeface="Arial" panose="020B0604020202020204" pitchFamily="34" charset="0"/>
              <a:buChar char="•"/>
            </a:pPr>
            <a:endParaRPr lang="nl-NL" sz="1800" dirty="0">
              <a:solidFill>
                <a:schemeClr val="tx2"/>
              </a:solidFill>
            </a:endParaRPr>
          </a:p>
          <a:p>
            <a:pPr lvl="0" indent="-171450" defTabSz="914400">
              <a:lnSpc>
                <a:spcPct val="110000"/>
              </a:lnSpc>
              <a:spcBef>
                <a:spcPts val="0"/>
              </a:spcBef>
              <a:buClrTx/>
              <a:buSzTx/>
              <a:buFont typeface="Arial" panose="020B0604020202020204" pitchFamily="34" charset="0"/>
              <a:buChar char="•"/>
            </a:pPr>
            <a:r>
              <a:rPr lang="nl-NL" sz="1800" dirty="0">
                <a:solidFill>
                  <a:schemeClr val="tx2"/>
                </a:solidFill>
              </a:rPr>
              <a:t>Zoetstoffen </a:t>
            </a:r>
            <a:r>
              <a:rPr lang="nl-NL" sz="1800" b="1" dirty="0" smtClean="0">
                <a:solidFill>
                  <a:schemeClr val="tx2"/>
                </a:solidFill>
              </a:rPr>
              <a:t>zorgen op zichzelf niet </a:t>
            </a:r>
            <a:r>
              <a:rPr lang="nl-NL" sz="1800" b="1" dirty="0">
                <a:solidFill>
                  <a:schemeClr val="tx2"/>
                </a:solidFill>
              </a:rPr>
              <a:t>voor gaatjes </a:t>
            </a:r>
            <a:r>
              <a:rPr lang="nl-NL" sz="1800" dirty="0">
                <a:solidFill>
                  <a:schemeClr val="tx2"/>
                </a:solidFill>
              </a:rPr>
              <a:t>en helpen daarom bij het behouden van een gezond </a:t>
            </a:r>
            <a:r>
              <a:rPr lang="nl-NL" sz="1800" dirty="0" smtClean="0">
                <a:solidFill>
                  <a:schemeClr val="tx2"/>
                </a:solidFill>
              </a:rPr>
              <a:t>gebit. Houd er wel rekening mee dat zoetstoffen in producten voorkomen waarvan andere </a:t>
            </a:r>
            <a:r>
              <a:rPr lang="nl-NL" sz="1800" dirty="0" smtClean="0">
                <a:solidFill>
                  <a:schemeClr val="tx2"/>
                </a:solidFill>
              </a:rPr>
              <a:t>ingrediënten </a:t>
            </a:r>
            <a:r>
              <a:rPr lang="nl-NL" sz="1800" dirty="0" smtClean="0">
                <a:solidFill>
                  <a:schemeClr val="tx2"/>
                </a:solidFill>
              </a:rPr>
              <a:t>wel van invloed zijn op het tandglazuur. </a:t>
            </a:r>
            <a:endParaRPr lang="nl-NL" sz="1800" dirty="0">
              <a:solidFill>
                <a:schemeClr val="tx2"/>
              </a:solidFill>
            </a:endParaRPr>
          </a:p>
          <a:p>
            <a:endParaRPr lang="nl-NL" dirty="0">
              <a:solidFill>
                <a:schemeClr val="tx2"/>
              </a:solidFill>
            </a:endParaRPr>
          </a:p>
        </p:txBody>
      </p:sp>
      <p:pic>
        <p:nvPicPr>
          <p:cNvPr id="4" name="Afbeelding 3"/>
          <p:cNvPicPr>
            <a:picLocks noChangeAspect="1"/>
          </p:cNvPicPr>
          <p:nvPr/>
        </p:nvPicPr>
        <p:blipFill>
          <a:blip r:embed="rId3"/>
          <a:stretch>
            <a:fillRect/>
          </a:stretch>
        </p:blipFill>
        <p:spPr>
          <a:xfrm>
            <a:off x="6591044" y="6019283"/>
            <a:ext cx="2341067" cy="597460"/>
          </a:xfrm>
          <a:prstGeom prst="rect">
            <a:avLst/>
          </a:prstGeom>
        </p:spPr>
      </p:pic>
    </p:spTree>
    <p:extLst>
      <p:ext uri="{BB962C8B-B14F-4D97-AF65-F5344CB8AC3E}">
        <p14:creationId xmlns:p14="http://schemas.microsoft.com/office/powerpoint/2010/main" val="1678400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1619" y="606847"/>
            <a:ext cx="7579894" cy="1356360"/>
          </a:xfrm>
        </p:spPr>
        <p:txBody>
          <a:bodyPr>
            <a:normAutofit fontScale="90000"/>
          </a:bodyPr>
          <a:lstStyle/>
          <a:p>
            <a:r>
              <a:rPr lang="nl-NL" sz="4400" b="1" dirty="0" smtClean="0">
                <a:latin typeface="+mn-lt"/>
              </a:rPr>
              <a:t>Hoe weet ik wat ik over voeding kan geloven in de media?</a:t>
            </a:r>
            <a:endParaRPr lang="nl-NL" sz="4400" b="1" dirty="0">
              <a:latin typeface="+mn-lt"/>
            </a:endParaRPr>
          </a:p>
        </p:txBody>
      </p:sp>
      <p:sp>
        <p:nvSpPr>
          <p:cNvPr id="3" name="Tijdelijke aanduiding voor inhoud 2"/>
          <p:cNvSpPr>
            <a:spLocks noGrp="1"/>
          </p:cNvSpPr>
          <p:nvPr>
            <p:ph idx="1"/>
          </p:nvPr>
        </p:nvSpPr>
        <p:spPr>
          <a:xfrm>
            <a:off x="771619" y="2126583"/>
            <a:ext cx="7404653" cy="3799919"/>
          </a:xfrm>
        </p:spPr>
        <p:txBody>
          <a:bodyPr>
            <a:normAutofit/>
          </a:bodyPr>
          <a:lstStyle/>
          <a:p>
            <a:pPr marL="34290" indent="0">
              <a:lnSpc>
                <a:spcPct val="110000"/>
              </a:lnSpc>
              <a:buNone/>
            </a:pPr>
            <a:r>
              <a:rPr lang="nl-NL" sz="1800" dirty="0" smtClean="0">
                <a:solidFill>
                  <a:schemeClr val="tx2"/>
                </a:solidFill>
              </a:rPr>
              <a:t>Kijk kritisch naar de bron waar u de informatie leest, door de volgende aandachtspunten:</a:t>
            </a:r>
            <a:br>
              <a:rPr lang="nl-NL" sz="1800" dirty="0" smtClean="0">
                <a:solidFill>
                  <a:schemeClr val="tx2"/>
                </a:solidFill>
              </a:rPr>
            </a:br>
            <a:endParaRPr lang="nl-NL" sz="1800" dirty="0">
              <a:solidFill>
                <a:schemeClr val="tx2"/>
              </a:solidFill>
            </a:endParaRPr>
          </a:p>
          <a:p>
            <a:pPr>
              <a:lnSpc>
                <a:spcPct val="110000"/>
              </a:lnSpc>
            </a:pPr>
            <a:r>
              <a:rPr lang="nl-NL" sz="1800" dirty="0" smtClean="0">
                <a:solidFill>
                  <a:schemeClr val="tx2"/>
                </a:solidFill>
              </a:rPr>
              <a:t>Wie </a:t>
            </a:r>
            <a:r>
              <a:rPr lang="nl-NL" sz="1800" dirty="0" smtClean="0">
                <a:solidFill>
                  <a:schemeClr val="tx2"/>
                </a:solidFill>
              </a:rPr>
              <a:t>is de eigenaar van de website</a:t>
            </a:r>
            <a:r>
              <a:rPr lang="nl-NL" sz="1800" dirty="0" smtClean="0">
                <a:solidFill>
                  <a:schemeClr val="tx2"/>
                </a:solidFill>
              </a:rPr>
              <a:t>? </a:t>
            </a:r>
            <a:endParaRPr lang="nl-NL" sz="1800" dirty="0" smtClean="0">
              <a:solidFill>
                <a:schemeClr val="tx2"/>
              </a:solidFill>
            </a:endParaRPr>
          </a:p>
          <a:p>
            <a:pPr>
              <a:lnSpc>
                <a:spcPct val="110000"/>
              </a:lnSpc>
            </a:pPr>
            <a:r>
              <a:rPr lang="nl-NL" sz="1800" dirty="0" smtClean="0">
                <a:solidFill>
                  <a:schemeClr val="tx2"/>
                </a:solidFill>
              </a:rPr>
              <a:t>Wie schreef de informatie</a:t>
            </a:r>
            <a:r>
              <a:rPr lang="nl-NL" sz="1800" dirty="0" smtClean="0">
                <a:solidFill>
                  <a:schemeClr val="tx2"/>
                </a:solidFill>
              </a:rPr>
              <a:t>? </a:t>
            </a:r>
            <a:endParaRPr lang="nl-NL" sz="1800" dirty="0" smtClean="0">
              <a:solidFill>
                <a:schemeClr val="tx2"/>
              </a:solidFill>
            </a:endParaRPr>
          </a:p>
          <a:p>
            <a:pPr>
              <a:lnSpc>
                <a:spcPct val="110000"/>
              </a:lnSpc>
            </a:pPr>
            <a:r>
              <a:rPr lang="nl-NL" sz="1800" dirty="0" smtClean="0">
                <a:solidFill>
                  <a:schemeClr val="tx2"/>
                </a:solidFill>
              </a:rPr>
              <a:t>Is de informatie recent?</a:t>
            </a:r>
          </a:p>
          <a:p>
            <a:pPr>
              <a:lnSpc>
                <a:spcPct val="110000"/>
              </a:lnSpc>
            </a:pPr>
            <a:r>
              <a:rPr lang="nl-NL" sz="1800" dirty="0" smtClean="0">
                <a:solidFill>
                  <a:schemeClr val="tx2"/>
                </a:solidFill>
              </a:rPr>
              <a:t>Welke bronnen worden in het artikel aangehaald?</a:t>
            </a:r>
          </a:p>
          <a:p>
            <a:pPr>
              <a:lnSpc>
                <a:spcPct val="110000"/>
              </a:lnSpc>
            </a:pPr>
            <a:r>
              <a:rPr lang="nl-NL" sz="1800" dirty="0" smtClean="0">
                <a:solidFill>
                  <a:schemeClr val="tx2"/>
                </a:solidFill>
              </a:rPr>
              <a:t>Heeft de website een keurmerk? </a:t>
            </a:r>
          </a:p>
        </p:txBody>
      </p:sp>
      <p:pic>
        <p:nvPicPr>
          <p:cNvPr id="4" name="Afbeelding 3"/>
          <p:cNvPicPr>
            <a:picLocks noChangeAspect="1"/>
          </p:cNvPicPr>
          <p:nvPr/>
        </p:nvPicPr>
        <p:blipFill>
          <a:blip r:embed="rId3"/>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213798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50" y="438578"/>
            <a:ext cx="7406640" cy="1356360"/>
          </a:xfrm>
        </p:spPr>
        <p:txBody>
          <a:bodyPr>
            <a:normAutofit/>
          </a:bodyPr>
          <a:lstStyle/>
          <a:p>
            <a:r>
              <a:rPr lang="nl-NL" sz="4400" b="1" dirty="0" smtClean="0">
                <a:latin typeface="+mn-lt"/>
              </a:rPr>
              <a:t>Kenniscentrum Zoetstoffen</a:t>
            </a:r>
            <a:endParaRPr lang="nl-NL" sz="4400" b="1" dirty="0">
              <a:latin typeface="+mn-lt"/>
            </a:endParaRPr>
          </a:p>
        </p:txBody>
      </p:sp>
      <p:sp>
        <p:nvSpPr>
          <p:cNvPr id="3" name="Tijdelijke aanduiding voor inhoud 2"/>
          <p:cNvSpPr>
            <a:spLocks noGrp="1"/>
          </p:cNvSpPr>
          <p:nvPr>
            <p:ph idx="1"/>
          </p:nvPr>
        </p:nvSpPr>
        <p:spPr>
          <a:xfrm>
            <a:off x="859237" y="1626496"/>
            <a:ext cx="7650779" cy="4384160"/>
          </a:xfrm>
        </p:spPr>
        <p:txBody>
          <a:bodyPr>
            <a:normAutofit fontScale="92500" lnSpcReduction="10000"/>
          </a:bodyPr>
          <a:lstStyle/>
          <a:p>
            <a:pPr marL="34290" lvl="0" indent="0">
              <a:lnSpc>
                <a:spcPct val="100000"/>
              </a:lnSpc>
              <a:buClr>
                <a:srgbClr val="F18EAA"/>
              </a:buClr>
              <a:buNone/>
            </a:pPr>
            <a:r>
              <a:rPr lang="nl-NL" sz="1700" dirty="0" smtClean="0">
                <a:solidFill>
                  <a:srgbClr val="2A225D"/>
                </a:solidFill>
                <a:sym typeface="Wingdings" panose="05000000000000000000" pitchFamily="2" charset="2"/>
              </a:rPr>
              <a:t>Voor meer informatie over zoetstoffen kunt u terecht bij het </a:t>
            </a:r>
            <a:r>
              <a:rPr lang="nl-NL" sz="1700" dirty="0" smtClean="0">
                <a:solidFill>
                  <a:schemeClr val="accent2"/>
                </a:solidFill>
                <a:sym typeface="Wingdings" panose="05000000000000000000" pitchFamily="2" charset="2"/>
              </a:rPr>
              <a:t>Kenniscentrum Zoetstoffen</a:t>
            </a:r>
            <a:r>
              <a:rPr lang="nl-NL" sz="1700" dirty="0" smtClean="0">
                <a:solidFill>
                  <a:schemeClr val="tx2"/>
                </a:solidFill>
                <a:sym typeface="Wingdings" panose="05000000000000000000" pitchFamily="2" charset="2"/>
              </a:rPr>
              <a:t>.</a:t>
            </a:r>
            <a:endParaRPr lang="nl-NL" sz="1700" dirty="0" smtClean="0">
              <a:solidFill>
                <a:schemeClr val="accent2"/>
              </a:solidFill>
              <a:sym typeface="Wingdings" panose="05000000000000000000" pitchFamily="2" charset="2"/>
            </a:endParaRPr>
          </a:p>
          <a:p>
            <a:pPr marL="34290" lvl="0" indent="0">
              <a:lnSpc>
                <a:spcPct val="100000"/>
              </a:lnSpc>
              <a:buClr>
                <a:srgbClr val="F18EAA"/>
              </a:buClr>
              <a:buNone/>
            </a:pPr>
            <a:r>
              <a:rPr lang="nl-NL" sz="1700" dirty="0" smtClean="0">
                <a:solidFill>
                  <a:srgbClr val="2A225D"/>
                </a:solidFill>
                <a:sym typeface="Wingdings" panose="05000000000000000000" pitchFamily="2" charset="2"/>
              </a:rPr>
              <a:t>De doelstelling van het Kenniscentrum Zoetstoffen is om informatie over zoetstoffen beter toegankelijk te maken en misverstanden uit de wereld te helpen op basis van wetenschappelijk onderbouwde feiten. </a:t>
            </a:r>
            <a:endParaRPr lang="nl-NL" sz="1700" dirty="0">
              <a:solidFill>
                <a:srgbClr val="2A225D"/>
              </a:solidFill>
              <a:sym typeface="Wingdings" panose="05000000000000000000" pitchFamily="2" charset="2"/>
            </a:endParaRPr>
          </a:p>
          <a:p>
            <a:pPr marL="34290" lvl="0" indent="0">
              <a:lnSpc>
                <a:spcPct val="100000"/>
              </a:lnSpc>
              <a:buClr>
                <a:srgbClr val="F18EAA"/>
              </a:buClr>
              <a:buNone/>
            </a:pPr>
            <a:r>
              <a:rPr lang="nl-NL" sz="1700" dirty="0" smtClean="0">
                <a:solidFill>
                  <a:srgbClr val="2A225D"/>
                </a:solidFill>
                <a:sym typeface="Wingdings" panose="05000000000000000000" pitchFamily="2" charset="2"/>
              </a:rPr>
              <a:t>Verder </a:t>
            </a:r>
            <a:r>
              <a:rPr lang="nl-NL" sz="1700" dirty="0">
                <a:solidFill>
                  <a:srgbClr val="2A225D"/>
                </a:solidFill>
                <a:sym typeface="Wingdings" panose="05000000000000000000" pitchFamily="2" charset="2"/>
              </a:rPr>
              <a:t>zijn er diverse experts aan het platform verbonden om de inhoud te waarborgen en om vragen van bezoekers van de website zo helder mogelijk te beantwoorden. </a:t>
            </a:r>
            <a:r>
              <a:rPr lang="nl-NL" sz="1700" dirty="0">
                <a:solidFill>
                  <a:schemeClr val="tx2"/>
                </a:solidFill>
                <a:sym typeface="Wingdings" panose="05000000000000000000" pitchFamily="2" charset="2"/>
              </a:rPr>
              <a:t> </a:t>
            </a:r>
            <a:r>
              <a:rPr lang="nl-NL" sz="1700" dirty="0" smtClean="0">
                <a:solidFill>
                  <a:schemeClr val="tx2"/>
                </a:solidFill>
                <a:sym typeface="Wingdings" panose="05000000000000000000" pitchFamily="2" charset="2"/>
              </a:rPr>
              <a:t>D</a:t>
            </a:r>
            <a:r>
              <a:rPr lang="nl-NL" sz="1700" dirty="0" smtClean="0">
                <a:solidFill>
                  <a:schemeClr val="tx2"/>
                </a:solidFill>
              </a:rPr>
              <a:t>e </a:t>
            </a:r>
            <a:r>
              <a:rPr lang="nl-NL" sz="1700" dirty="0">
                <a:solidFill>
                  <a:schemeClr val="tx2"/>
                </a:solidFill>
              </a:rPr>
              <a:t>tekst </a:t>
            </a:r>
            <a:r>
              <a:rPr lang="nl-NL" sz="1700" dirty="0" smtClean="0">
                <a:solidFill>
                  <a:schemeClr val="tx2"/>
                </a:solidFill>
              </a:rPr>
              <a:t>van deze presentatie hebben we laten </a:t>
            </a:r>
            <a:r>
              <a:rPr lang="nl-NL" sz="1700" dirty="0">
                <a:solidFill>
                  <a:schemeClr val="tx2"/>
                </a:solidFill>
              </a:rPr>
              <a:t>verifiëren door diëtist Liesbeth Libbers. </a:t>
            </a:r>
            <a:endParaRPr lang="nl-NL" sz="1700" dirty="0" smtClean="0">
              <a:solidFill>
                <a:schemeClr val="tx2"/>
              </a:solidFill>
              <a:sym typeface="Wingdings" panose="05000000000000000000" pitchFamily="2" charset="2"/>
            </a:endParaRPr>
          </a:p>
          <a:p>
            <a:pPr marL="34290" lvl="0" indent="0">
              <a:lnSpc>
                <a:spcPct val="100000"/>
              </a:lnSpc>
              <a:buClr>
                <a:srgbClr val="F18EAA"/>
              </a:buClr>
              <a:buNone/>
            </a:pPr>
            <a:r>
              <a:rPr lang="nl-NL" sz="1700" dirty="0" smtClean="0">
                <a:solidFill>
                  <a:srgbClr val="2A225D"/>
                </a:solidFill>
                <a:sym typeface="Wingdings" panose="05000000000000000000" pitchFamily="2" charset="2"/>
              </a:rPr>
              <a:t>U kunt zich inschrijven voor de </a:t>
            </a:r>
            <a:r>
              <a:rPr lang="nl-NL" sz="1700" dirty="0">
                <a:solidFill>
                  <a:schemeClr val="accent2"/>
                </a:solidFill>
                <a:sym typeface="Wingdings" panose="05000000000000000000" pitchFamily="2" charset="2"/>
              </a:rPr>
              <a:t>maandelijkse </a:t>
            </a:r>
            <a:r>
              <a:rPr lang="nl-NL" sz="1700" dirty="0" smtClean="0">
                <a:solidFill>
                  <a:schemeClr val="accent2"/>
                </a:solidFill>
                <a:sym typeface="Wingdings" panose="05000000000000000000" pitchFamily="2" charset="2"/>
              </a:rPr>
              <a:t>nieuwsbrief</a:t>
            </a:r>
            <a:r>
              <a:rPr lang="nl-NL" sz="1700" dirty="0" smtClean="0">
                <a:solidFill>
                  <a:schemeClr val="tx2"/>
                </a:solidFill>
                <a:sym typeface="Wingdings" panose="05000000000000000000" pitchFamily="2" charset="2"/>
              </a:rPr>
              <a:t>, deze </a:t>
            </a:r>
            <a:r>
              <a:rPr lang="nl-NL" sz="1700" dirty="0" smtClean="0">
                <a:solidFill>
                  <a:srgbClr val="2A225D"/>
                </a:solidFill>
                <a:sym typeface="Wingdings" panose="05000000000000000000" pitchFamily="2" charset="2"/>
              </a:rPr>
              <a:t>geeft </a:t>
            </a:r>
            <a:r>
              <a:rPr lang="nl-NL" sz="1700" dirty="0">
                <a:solidFill>
                  <a:srgbClr val="2A225D"/>
                </a:solidFill>
                <a:sym typeface="Wingdings" panose="05000000000000000000" pitchFamily="2" charset="2"/>
              </a:rPr>
              <a:t>zowel professionele voedingsdeskundigen als consumenten actuele informatie over zoetstoffen. </a:t>
            </a:r>
            <a:r>
              <a:rPr lang="nl-NL" sz="1700" dirty="0" smtClean="0">
                <a:solidFill>
                  <a:srgbClr val="2A225D"/>
                </a:solidFill>
                <a:sym typeface="Wingdings" panose="05000000000000000000" pitchFamily="2" charset="2"/>
              </a:rPr>
              <a:t>Verder is het </a:t>
            </a:r>
            <a:r>
              <a:rPr lang="nl-NL" sz="1700" dirty="0">
                <a:solidFill>
                  <a:srgbClr val="2A225D"/>
                </a:solidFill>
                <a:sym typeface="Wingdings" panose="05000000000000000000" pitchFamily="2" charset="2"/>
              </a:rPr>
              <a:t>Kenniscentrum </a:t>
            </a:r>
            <a:r>
              <a:rPr lang="nl-NL" sz="1700" dirty="0" smtClean="0">
                <a:solidFill>
                  <a:srgbClr val="2A225D"/>
                </a:solidFill>
                <a:sym typeface="Wingdings" panose="05000000000000000000" pitchFamily="2" charset="2"/>
              </a:rPr>
              <a:t>Zoetstoffen </a:t>
            </a:r>
            <a:r>
              <a:rPr lang="nl-NL" sz="1700" dirty="0">
                <a:solidFill>
                  <a:srgbClr val="2A225D"/>
                </a:solidFill>
                <a:sym typeface="Wingdings" panose="05000000000000000000" pitchFamily="2" charset="2"/>
              </a:rPr>
              <a:t>ook op social media actief </a:t>
            </a:r>
            <a:r>
              <a:rPr lang="nl-NL" sz="1700" dirty="0" smtClean="0">
                <a:solidFill>
                  <a:srgbClr val="2A225D"/>
                </a:solidFill>
                <a:sym typeface="Wingdings" panose="05000000000000000000" pitchFamily="2" charset="2"/>
              </a:rPr>
              <a:t>(Facebook</a:t>
            </a:r>
            <a:r>
              <a:rPr lang="nl-NL" sz="1700" dirty="0">
                <a:solidFill>
                  <a:srgbClr val="2A225D"/>
                </a:solidFill>
                <a:sym typeface="Wingdings" panose="05000000000000000000" pitchFamily="2" charset="2"/>
              </a:rPr>
              <a:t>, </a:t>
            </a:r>
            <a:r>
              <a:rPr lang="nl-NL" sz="1700" dirty="0" smtClean="0">
                <a:solidFill>
                  <a:srgbClr val="2A225D"/>
                </a:solidFill>
                <a:sym typeface="Wingdings" panose="05000000000000000000" pitchFamily="2" charset="2"/>
              </a:rPr>
              <a:t>Twitter, Instagram </a:t>
            </a:r>
            <a:r>
              <a:rPr lang="nl-NL" sz="1700" dirty="0">
                <a:solidFill>
                  <a:srgbClr val="2A225D"/>
                </a:solidFill>
                <a:sym typeface="Wingdings" panose="05000000000000000000" pitchFamily="2" charset="2"/>
              </a:rPr>
              <a:t>en LinkedIn</a:t>
            </a:r>
            <a:r>
              <a:rPr lang="nl-NL" sz="1700" dirty="0" smtClean="0">
                <a:solidFill>
                  <a:srgbClr val="2A225D"/>
                </a:solidFill>
                <a:sym typeface="Wingdings" panose="05000000000000000000" pitchFamily="2" charset="2"/>
              </a:rPr>
              <a:t>).</a:t>
            </a:r>
            <a:endParaRPr lang="nl-NL" sz="1700" dirty="0" smtClean="0">
              <a:solidFill>
                <a:srgbClr val="2A225D"/>
              </a:solidFill>
            </a:endParaRPr>
          </a:p>
          <a:p>
            <a:pPr marL="34290" lvl="0" indent="0">
              <a:lnSpc>
                <a:spcPct val="150000"/>
              </a:lnSpc>
              <a:buClr>
                <a:srgbClr val="F18EAA"/>
              </a:buClr>
              <a:buNone/>
            </a:pPr>
            <a:r>
              <a:rPr lang="nl-NL" sz="1700" dirty="0" smtClean="0">
                <a:solidFill>
                  <a:srgbClr val="2A225D"/>
                </a:solidFill>
              </a:rPr>
              <a:t>Vragen? Neem gerust contact op met het Kenniscentrum Zoetstoffen of bekijk de website:</a:t>
            </a:r>
            <a:endParaRPr lang="nl-NL" sz="1700" dirty="0">
              <a:solidFill>
                <a:srgbClr val="2A225D"/>
              </a:solidFill>
            </a:endParaRPr>
          </a:p>
          <a:p>
            <a:r>
              <a:rPr lang="nl-NL" sz="1700" dirty="0" smtClean="0">
                <a:solidFill>
                  <a:schemeClr val="accent2"/>
                </a:solidFill>
              </a:rPr>
              <a:t>info@zoetstoffen.nl</a:t>
            </a:r>
          </a:p>
          <a:p>
            <a:r>
              <a:rPr lang="nl-NL" sz="1700" dirty="0" smtClean="0">
                <a:solidFill>
                  <a:schemeClr val="accent2"/>
                </a:solidFill>
              </a:rPr>
              <a:t>www.zoetstoffen.nl </a:t>
            </a:r>
          </a:p>
          <a:p>
            <a:endParaRPr lang="nl-NL" dirty="0" smtClean="0"/>
          </a:p>
          <a:p>
            <a:endParaRPr lang="nl-NL" dirty="0"/>
          </a:p>
        </p:txBody>
      </p:sp>
      <p:pic>
        <p:nvPicPr>
          <p:cNvPr id="4" name="Afbeelding 3"/>
          <p:cNvPicPr>
            <a:picLocks noChangeAspect="1"/>
          </p:cNvPicPr>
          <p:nvPr/>
        </p:nvPicPr>
        <p:blipFill>
          <a:blip r:embed="rId3"/>
          <a:stretch>
            <a:fillRect/>
          </a:stretch>
        </p:blipFill>
        <p:spPr>
          <a:xfrm>
            <a:off x="6506172" y="5797270"/>
            <a:ext cx="2341067" cy="597460"/>
          </a:xfrm>
          <a:prstGeom prst="rect">
            <a:avLst/>
          </a:prstGeom>
        </p:spPr>
      </p:pic>
      <p:pic>
        <p:nvPicPr>
          <p:cNvPr id="5" name="Afbeelding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71" y="5984012"/>
            <a:ext cx="410718" cy="410718"/>
          </a:xfrm>
          <a:prstGeom prst="rect">
            <a:avLst/>
          </a:prstGeom>
        </p:spPr>
      </p:pic>
      <p:pic>
        <p:nvPicPr>
          <p:cNvPr id="7" name="Afbeelding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8462" y="5983678"/>
            <a:ext cx="453090" cy="453090"/>
          </a:xfrm>
          <a:prstGeom prst="rect">
            <a:avLst/>
          </a:prstGeom>
        </p:spPr>
      </p:pic>
      <p:pic>
        <p:nvPicPr>
          <p:cNvPr id="8" name="Afbeelding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3186" y="5983678"/>
            <a:ext cx="463488" cy="463488"/>
          </a:xfrm>
          <a:prstGeom prst="rect">
            <a:avLst/>
          </a:prstGeom>
        </p:spPr>
      </p:pic>
      <p:pic>
        <p:nvPicPr>
          <p:cNvPr id="9" name="Afbeelding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2887" y="5973281"/>
            <a:ext cx="463941" cy="463488"/>
          </a:xfrm>
          <a:prstGeom prst="rect">
            <a:avLst/>
          </a:prstGeom>
        </p:spPr>
      </p:pic>
    </p:spTree>
    <p:extLst>
      <p:ext uri="{BB962C8B-B14F-4D97-AF65-F5344CB8AC3E}">
        <p14:creationId xmlns:p14="http://schemas.microsoft.com/office/powerpoint/2010/main" val="198526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234" y="2625968"/>
            <a:ext cx="7911612" cy="1356360"/>
          </a:xfrm>
        </p:spPr>
        <p:txBody>
          <a:bodyPr>
            <a:noAutofit/>
          </a:bodyPr>
          <a:lstStyle/>
          <a:p>
            <a:pPr algn="ctr"/>
            <a:r>
              <a:rPr lang="nl-NL" sz="5400" b="1" dirty="0"/>
              <a:t/>
            </a:r>
            <a:br>
              <a:rPr lang="nl-NL" sz="5400" b="1" dirty="0"/>
            </a:br>
            <a:r>
              <a:rPr lang="nl-NL" sz="4800" b="1" dirty="0" smtClean="0">
                <a:latin typeface="+mn-lt"/>
              </a:rPr>
              <a:t>Overweegt u om een keer zoetstoffen te gebruiken</a:t>
            </a:r>
            <a:r>
              <a:rPr lang="nl-NL" sz="4800" b="1" dirty="0">
                <a:latin typeface="+mn-lt"/>
              </a:rPr>
              <a:t>? </a:t>
            </a:r>
            <a:r>
              <a:rPr lang="nl-NL" sz="4400" b="1" dirty="0"/>
              <a:t/>
            </a:r>
            <a:br>
              <a:rPr lang="nl-NL" sz="4400" b="1" dirty="0"/>
            </a:br>
            <a:endParaRPr lang="nl-NL" sz="4400" b="1" dirty="0"/>
          </a:p>
        </p:txBody>
      </p:sp>
      <p:pic>
        <p:nvPicPr>
          <p:cNvPr id="3" name="Afbeelding 2"/>
          <p:cNvPicPr>
            <a:picLocks noChangeAspect="1"/>
          </p:cNvPicPr>
          <p:nvPr/>
        </p:nvPicPr>
        <p:blipFill>
          <a:blip r:embed="rId3"/>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218946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4371" y="2394285"/>
            <a:ext cx="7041482" cy="1356360"/>
          </a:xfrm>
        </p:spPr>
        <p:txBody>
          <a:bodyPr>
            <a:noAutofit/>
          </a:bodyPr>
          <a:lstStyle/>
          <a:p>
            <a:r>
              <a:rPr lang="nl-NL" sz="4800" b="1" dirty="0" smtClean="0">
                <a:latin typeface="+mn-lt"/>
              </a:rPr>
              <a:t>Bedankt voor uw aandacht</a:t>
            </a:r>
            <a:endParaRPr lang="nl-NL" sz="4800" b="1" dirty="0">
              <a:latin typeface="+mn-lt"/>
            </a:endParaRPr>
          </a:p>
        </p:txBody>
      </p:sp>
      <p:sp>
        <p:nvSpPr>
          <p:cNvPr id="3" name="Tijdelijke aanduiding voor inhoud 2"/>
          <p:cNvSpPr>
            <a:spLocks noGrp="1"/>
          </p:cNvSpPr>
          <p:nvPr>
            <p:ph idx="1"/>
          </p:nvPr>
        </p:nvSpPr>
        <p:spPr>
          <a:xfrm>
            <a:off x="2667364" y="3573412"/>
            <a:ext cx="3762301" cy="685800"/>
          </a:xfrm>
        </p:spPr>
        <p:txBody>
          <a:bodyPr>
            <a:normAutofit/>
          </a:bodyPr>
          <a:lstStyle/>
          <a:p>
            <a:pPr marL="34290" indent="0">
              <a:buNone/>
            </a:pPr>
            <a:r>
              <a:rPr lang="nl-NL" sz="3600" dirty="0" smtClean="0"/>
              <a:t>Zijn er nog vragen?</a:t>
            </a:r>
            <a:endParaRPr lang="nl-NL" sz="3600" dirty="0"/>
          </a:p>
        </p:txBody>
      </p:sp>
      <p:pic>
        <p:nvPicPr>
          <p:cNvPr id="4" name="Afbeelding 3"/>
          <p:cNvPicPr>
            <a:picLocks noChangeAspect="1"/>
          </p:cNvPicPr>
          <p:nvPr/>
        </p:nvPicPr>
        <p:blipFill>
          <a:blip r:embed="rId2"/>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330452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23" y="914399"/>
            <a:ext cx="7235158" cy="4816548"/>
          </a:xfrm>
          <a:prstGeom prst="rect">
            <a:avLst/>
          </a:prstGeom>
          <a:noFill/>
        </p:spPr>
      </p:pic>
      <p:sp>
        <p:nvSpPr>
          <p:cNvPr id="2" name="Titel 1"/>
          <p:cNvSpPr>
            <a:spLocks noGrp="1"/>
          </p:cNvSpPr>
          <p:nvPr>
            <p:ph type="title"/>
          </p:nvPr>
        </p:nvSpPr>
        <p:spPr>
          <a:xfrm>
            <a:off x="1290150" y="2994012"/>
            <a:ext cx="6822491" cy="971931"/>
          </a:xfrm>
        </p:spPr>
        <p:txBody>
          <a:bodyPr>
            <a:noAutofit/>
          </a:bodyPr>
          <a:lstStyle/>
          <a:p>
            <a:r>
              <a:rPr lang="nl-NL" sz="4400" b="1" dirty="0" smtClean="0">
                <a:solidFill>
                  <a:schemeClr val="accent2"/>
                </a:solidFill>
                <a:latin typeface="Calibri" panose="020F0502020204030204" pitchFamily="34" charset="0"/>
              </a:rPr>
              <a:t>Wie gebruikt er zoetstoffen?</a:t>
            </a:r>
            <a:endParaRPr lang="nl-NL" sz="4400" b="1" dirty="0">
              <a:solidFill>
                <a:schemeClr val="accent2"/>
              </a:solidFill>
              <a:latin typeface="Calibri" panose="020F0502020204030204" pitchFamily="34" charset="0"/>
            </a:endParaRPr>
          </a:p>
        </p:txBody>
      </p:sp>
      <p:pic>
        <p:nvPicPr>
          <p:cNvPr id="5" name="Afbeelding 4"/>
          <p:cNvPicPr>
            <a:picLocks noChangeAspect="1"/>
          </p:cNvPicPr>
          <p:nvPr/>
        </p:nvPicPr>
        <p:blipFill>
          <a:blip r:embed="rId4"/>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42609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b="1" dirty="0" smtClean="0">
                <a:latin typeface="+mn-lt"/>
              </a:rPr>
              <a:t>Stellingen</a:t>
            </a:r>
            <a:endParaRPr lang="nl-NL" sz="4400" b="1" dirty="0">
              <a:latin typeface="+mn-lt"/>
            </a:endParaRPr>
          </a:p>
        </p:txBody>
      </p:sp>
      <p:sp>
        <p:nvSpPr>
          <p:cNvPr id="3" name="Tijdelijke aanduiding voor inhoud 2"/>
          <p:cNvSpPr>
            <a:spLocks noGrp="1"/>
          </p:cNvSpPr>
          <p:nvPr>
            <p:ph idx="1"/>
          </p:nvPr>
        </p:nvSpPr>
        <p:spPr/>
        <p:txBody>
          <a:bodyPr>
            <a:noAutofit/>
          </a:bodyPr>
          <a:lstStyle/>
          <a:p>
            <a:pPr algn="ctr"/>
            <a:r>
              <a:rPr lang="nl-NL" sz="2400" b="1" dirty="0" smtClean="0">
                <a:solidFill>
                  <a:schemeClr val="tx2"/>
                </a:solidFill>
              </a:rPr>
              <a:t>Zoetstoffen brengen de hersenen in de war </a:t>
            </a:r>
          </a:p>
          <a:p>
            <a:pPr marL="34290" indent="0" algn="ctr">
              <a:buNone/>
            </a:pPr>
            <a:r>
              <a:rPr lang="nl-NL" sz="2400" dirty="0" smtClean="0">
                <a:solidFill>
                  <a:schemeClr val="accent2"/>
                </a:solidFill>
              </a:rPr>
              <a:t>onjuist</a:t>
            </a:r>
          </a:p>
          <a:p>
            <a:pPr marL="34290" indent="0" algn="ctr">
              <a:buNone/>
            </a:pPr>
            <a:endParaRPr lang="nl-NL" sz="2400" dirty="0" smtClean="0">
              <a:solidFill>
                <a:schemeClr val="tx2"/>
              </a:solidFill>
            </a:endParaRPr>
          </a:p>
          <a:p>
            <a:pPr algn="ctr"/>
            <a:r>
              <a:rPr lang="nl-NL" sz="2400" b="1" dirty="0" smtClean="0">
                <a:solidFill>
                  <a:schemeClr val="tx2"/>
                </a:solidFill>
              </a:rPr>
              <a:t>Door light producten ga je meer eten </a:t>
            </a:r>
          </a:p>
          <a:p>
            <a:pPr marL="34290" indent="0" algn="ctr">
              <a:buNone/>
            </a:pPr>
            <a:r>
              <a:rPr lang="nl-NL" sz="2400" dirty="0" smtClean="0">
                <a:solidFill>
                  <a:schemeClr val="accent2"/>
                </a:solidFill>
              </a:rPr>
              <a:t>onjuist</a:t>
            </a:r>
          </a:p>
          <a:p>
            <a:pPr marL="34290" indent="0" algn="ctr">
              <a:buNone/>
            </a:pPr>
            <a:endParaRPr lang="nl-NL" sz="2400" dirty="0" smtClean="0">
              <a:solidFill>
                <a:schemeClr val="tx2"/>
              </a:solidFill>
            </a:endParaRPr>
          </a:p>
          <a:p>
            <a:pPr algn="ctr"/>
            <a:r>
              <a:rPr lang="nl-NL" sz="2400" b="1" dirty="0" smtClean="0">
                <a:solidFill>
                  <a:schemeClr val="tx2"/>
                </a:solidFill>
              </a:rPr>
              <a:t>Suiker is gif </a:t>
            </a:r>
          </a:p>
          <a:p>
            <a:pPr marL="34290" indent="0" algn="ctr">
              <a:buNone/>
            </a:pPr>
            <a:r>
              <a:rPr lang="nl-NL" sz="2400" dirty="0" smtClean="0">
                <a:solidFill>
                  <a:schemeClr val="accent2"/>
                </a:solidFill>
              </a:rPr>
              <a:t>  onjuist</a:t>
            </a:r>
            <a:endParaRPr lang="nl-NL" sz="2400" dirty="0">
              <a:solidFill>
                <a:schemeClr val="accent2"/>
              </a:solidFill>
            </a:endParaRPr>
          </a:p>
        </p:txBody>
      </p:sp>
      <p:pic>
        <p:nvPicPr>
          <p:cNvPr id="5" name="Afbeelding 4"/>
          <p:cNvPicPr>
            <a:picLocks noChangeAspect="1"/>
          </p:cNvPicPr>
          <p:nvPr/>
        </p:nvPicPr>
        <p:blipFill>
          <a:blip r:embed="rId3"/>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15016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242" y="245420"/>
            <a:ext cx="3332637" cy="2848329"/>
          </a:xfrm>
          <a:prstGeom prst="rect">
            <a:avLst/>
          </a:prstGeom>
        </p:spPr>
      </p:pic>
      <p:sp>
        <p:nvSpPr>
          <p:cNvPr id="6" name="Rechthoek 5"/>
          <p:cNvSpPr/>
          <p:nvPr/>
        </p:nvSpPr>
        <p:spPr>
          <a:xfrm>
            <a:off x="706764" y="245420"/>
            <a:ext cx="8267115" cy="5538545"/>
          </a:xfrm>
          <a:prstGeom prst="rect">
            <a:avLst/>
          </a:prstGeom>
          <a:gradFill>
            <a:gsLst>
              <a:gs pos="0">
                <a:schemeClr val="bg1">
                  <a:alpha val="41000"/>
                </a:schemeClr>
              </a:gs>
              <a:gs pos="100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706764" y="1934696"/>
            <a:ext cx="7773979" cy="3853713"/>
          </a:xfrm>
        </p:spPr>
        <p:txBody>
          <a:bodyPr>
            <a:normAutofit lnSpcReduction="10000"/>
          </a:bodyPr>
          <a:lstStyle/>
          <a:p>
            <a:pPr>
              <a:lnSpc>
                <a:spcPct val="150000"/>
              </a:lnSpc>
              <a:buClrTx/>
            </a:pPr>
            <a:r>
              <a:rPr lang="nl-NL" dirty="0" smtClean="0">
                <a:solidFill>
                  <a:schemeClr val="tx2"/>
                </a:solidFill>
                <a:latin typeface="Calibri" panose="020F0502020204030204" pitchFamily="34" charset="0"/>
              </a:rPr>
              <a:t>Zoet is één van de vijf smaken</a:t>
            </a:r>
            <a:endParaRPr lang="nl-NL" dirty="0">
              <a:solidFill>
                <a:schemeClr val="tx2"/>
              </a:solidFill>
              <a:latin typeface="Calibri" panose="020F0502020204030204" pitchFamily="34" charset="0"/>
            </a:endParaRPr>
          </a:p>
          <a:p>
            <a:pPr>
              <a:lnSpc>
                <a:spcPct val="150000"/>
              </a:lnSpc>
              <a:buClrTx/>
            </a:pPr>
            <a:r>
              <a:rPr lang="nl-NL" dirty="0" smtClean="0">
                <a:solidFill>
                  <a:schemeClr val="tx2"/>
                </a:solidFill>
                <a:latin typeface="Calibri" panose="020F0502020204030204" pitchFamily="34" charset="0"/>
              </a:rPr>
              <a:t>Aangeboren voorkeur </a:t>
            </a:r>
            <a:r>
              <a:rPr lang="nl-NL" dirty="0">
                <a:solidFill>
                  <a:schemeClr val="tx2"/>
                </a:solidFill>
                <a:latin typeface="Calibri" panose="020F0502020204030204" pitchFamily="34" charset="0"/>
              </a:rPr>
              <a:t>voor een zoete </a:t>
            </a:r>
            <a:r>
              <a:rPr lang="nl-NL" dirty="0" smtClean="0">
                <a:solidFill>
                  <a:schemeClr val="tx2"/>
                </a:solidFill>
                <a:latin typeface="Calibri" panose="020F0502020204030204" pitchFamily="34" charset="0"/>
              </a:rPr>
              <a:t>smaak </a:t>
            </a:r>
            <a:endParaRPr lang="nl-NL" dirty="0">
              <a:solidFill>
                <a:schemeClr val="tx2"/>
              </a:solidFill>
              <a:latin typeface="Calibri" panose="020F0502020204030204" pitchFamily="34" charset="0"/>
            </a:endParaRPr>
          </a:p>
          <a:p>
            <a:pPr>
              <a:lnSpc>
                <a:spcPct val="150000"/>
              </a:lnSpc>
              <a:buClrTx/>
            </a:pPr>
            <a:r>
              <a:rPr lang="nl-NL" dirty="0">
                <a:solidFill>
                  <a:schemeClr val="tx2"/>
                </a:solidFill>
                <a:latin typeface="Calibri" panose="020F0502020204030204" pitchFamily="34" charset="0"/>
              </a:rPr>
              <a:t>Moedermelk is zoet van </a:t>
            </a:r>
            <a:r>
              <a:rPr lang="nl-NL" dirty="0" smtClean="0">
                <a:solidFill>
                  <a:schemeClr val="tx2"/>
                </a:solidFill>
                <a:latin typeface="Calibri" panose="020F0502020204030204" pitchFamily="34" charset="0"/>
              </a:rPr>
              <a:t>smaak</a:t>
            </a:r>
            <a:endParaRPr lang="nl-NL" dirty="0">
              <a:solidFill>
                <a:schemeClr val="tx2"/>
              </a:solidFill>
              <a:latin typeface="Calibri" panose="020F0502020204030204" pitchFamily="34" charset="0"/>
            </a:endParaRPr>
          </a:p>
          <a:p>
            <a:pPr>
              <a:lnSpc>
                <a:spcPct val="150000"/>
              </a:lnSpc>
              <a:buClrTx/>
            </a:pPr>
            <a:r>
              <a:rPr lang="nl-NL" dirty="0" smtClean="0">
                <a:solidFill>
                  <a:schemeClr val="tx2"/>
                </a:solidFill>
                <a:latin typeface="Calibri" panose="020F0502020204030204" pitchFamily="34" charset="0"/>
              </a:rPr>
              <a:t>Er </a:t>
            </a:r>
            <a:r>
              <a:rPr lang="nl-NL" dirty="0">
                <a:solidFill>
                  <a:schemeClr val="tx2"/>
                </a:solidFill>
                <a:latin typeface="Calibri" panose="020F0502020204030204" pitchFamily="34" charset="0"/>
              </a:rPr>
              <a:t>zijn 2 hoofdgroepen ‘</a:t>
            </a:r>
            <a:r>
              <a:rPr lang="nl-NL" dirty="0" smtClean="0">
                <a:solidFill>
                  <a:schemeClr val="tx2"/>
                </a:solidFill>
                <a:latin typeface="Calibri" panose="020F0502020204030204" pitchFamily="34" charset="0"/>
              </a:rPr>
              <a:t>zoetmakers’: suikers </a:t>
            </a:r>
            <a:r>
              <a:rPr lang="nl-NL" dirty="0">
                <a:solidFill>
                  <a:schemeClr val="tx2"/>
                </a:solidFill>
                <a:latin typeface="Calibri" panose="020F0502020204030204" pitchFamily="34" charset="0"/>
              </a:rPr>
              <a:t>en </a:t>
            </a:r>
            <a:r>
              <a:rPr lang="nl-NL" dirty="0" smtClean="0">
                <a:solidFill>
                  <a:schemeClr val="tx2"/>
                </a:solidFill>
                <a:latin typeface="Calibri" panose="020F0502020204030204" pitchFamily="34" charset="0"/>
              </a:rPr>
              <a:t>zoetstoffen</a:t>
            </a:r>
            <a:endParaRPr lang="nl-NL" dirty="0">
              <a:solidFill>
                <a:schemeClr val="tx2"/>
              </a:solidFill>
              <a:latin typeface="Calibri" panose="020F0502020204030204" pitchFamily="34" charset="0"/>
            </a:endParaRPr>
          </a:p>
          <a:p>
            <a:pPr>
              <a:lnSpc>
                <a:spcPct val="150000"/>
              </a:lnSpc>
              <a:buClrTx/>
            </a:pPr>
            <a:r>
              <a:rPr lang="nl-NL" dirty="0">
                <a:solidFill>
                  <a:schemeClr val="tx2"/>
                </a:solidFill>
                <a:latin typeface="Calibri" panose="020F0502020204030204" pitchFamily="34" charset="0"/>
              </a:rPr>
              <a:t>De zoetstoffen zijn onder te verdelen in: </a:t>
            </a:r>
            <a:r>
              <a:rPr lang="nl-NL" b="1" dirty="0">
                <a:solidFill>
                  <a:schemeClr val="tx2"/>
                </a:solidFill>
                <a:latin typeface="Calibri" panose="020F0502020204030204" pitchFamily="34" charset="0"/>
              </a:rPr>
              <a:t>laagcalorische</a:t>
            </a:r>
            <a:r>
              <a:rPr lang="nl-NL" dirty="0">
                <a:solidFill>
                  <a:schemeClr val="tx2"/>
                </a:solidFill>
                <a:latin typeface="Calibri" panose="020F0502020204030204" pitchFamily="34" charset="0"/>
              </a:rPr>
              <a:t> ook wel </a:t>
            </a:r>
            <a:r>
              <a:rPr lang="nl-NL" b="1" dirty="0">
                <a:solidFill>
                  <a:schemeClr val="tx2"/>
                </a:solidFill>
                <a:latin typeface="Calibri" panose="020F0502020204030204" pitchFamily="34" charset="0"/>
              </a:rPr>
              <a:t>intensieve zoetstoffen </a:t>
            </a:r>
            <a:r>
              <a:rPr lang="nl-NL" dirty="0">
                <a:solidFill>
                  <a:schemeClr val="tx2"/>
                </a:solidFill>
                <a:latin typeface="Calibri" panose="020F0502020204030204" pitchFamily="34" charset="0"/>
              </a:rPr>
              <a:t>en </a:t>
            </a:r>
            <a:r>
              <a:rPr lang="nl-NL" b="1" dirty="0">
                <a:solidFill>
                  <a:schemeClr val="tx2"/>
                </a:solidFill>
                <a:latin typeface="Calibri" panose="020F0502020204030204" pitchFamily="34" charset="0"/>
              </a:rPr>
              <a:t>polyolen</a:t>
            </a:r>
            <a:r>
              <a:rPr lang="nl-NL" dirty="0">
                <a:solidFill>
                  <a:schemeClr val="tx2"/>
                </a:solidFill>
                <a:latin typeface="Calibri" panose="020F0502020204030204" pitchFamily="34" charset="0"/>
              </a:rPr>
              <a:t> ook wel </a:t>
            </a:r>
            <a:r>
              <a:rPr lang="nl-NL" b="1" dirty="0">
                <a:solidFill>
                  <a:schemeClr val="tx2"/>
                </a:solidFill>
                <a:latin typeface="Calibri" panose="020F0502020204030204" pitchFamily="34" charset="0"/>
              </a:rPr>
              <a:t>extensieve </a:t>
            </a:r>
            <a:r>
              <a:rPr lang="nl-NL" b="1" dirty="0" smtClean="0">
                <a:solidFill>
                  <a:schemeClr val="tx2"/>
                </a:solidFill>
                <a:latin typeface="Calibri" panose="020F0502020204030204" pitchFamily="34" charset="0"/>
              </a:rPr>
              <a:t>zoetstoffen</a:t>
            </a:r>
            <a:endParaRPr lang="nl-NL" dirty="0">
              <a:solidFill>
                <a:schemeClr val="tx2"/>
              </a:solidFill>
              <a:latin typeface="Calibri" panose="020F0502020204030204" pitchFamily="34" charset="0"/>
            </a:endParaRPr>
          </a:p>
          <a:p>
            <a:pPr>
              <a:lnSpc>
                <a:spcPct val="150000"/>
              </a:lnSpc>
              <a:buClrTx/>
            </a:pPr>
            <a:r>
              <a:rPr lang="nl-NL" dirty="0" smtClean="0">
                <a:solidFill>
                  <a:schemeClr val="tx2"/>
                </a:solidFill>
                <a:latin typeface="Calibri" panose="020F0502020204030204" pitchFamily="34" charset="0"/>
              </a:rPr>
              <a:t>Alternatieven voor suiker, bijv. in frisdrank en zuivelproducten</a:t>
            </a:r>
          </a:p>
          <a:p>
            <a:pPr>
              <a:lnSpc>
                <a:spcPct val="150000"/>
              </a:lnSpc>
              <a:buClrTx/>
            </a:pPr>
            <a:r>
              <a:rPr lang="nl-NL" dirty="0" smtClean="0">
                <a:solidFill>
                  <a:schemeClr val="tx2"/>
                </a:solidFill>
                <a:latin typeface="Calibri" panose="020F0502020204030204" pitchFamily="34" charset="0"/>
              </a:rPr>
              <a:t>Zoetstoffen bevatten minder tot geen calorieën dan suiker</a:t>
            </a:r>
          </a:p>
        </p:txBody>
      </p:sp>
      <p:sp>
        <p:nvSpPr>
          <p:cNvPr id="2" name="Titel 1"/>
          <p:cNvSpPr>
            <a:spLocks noGrp="1"/>
          </p:cNvSpPr>
          <p:nvPr>
            <p:ph type="title"/>
          </p:nvPr>
        </p:nvSpPr>
        <p:spPr>
          <a:xfrm>
            <a:off x="706764" y="791263"/>
            <a:ext cx="7406640" cy="1017270"/>
          </a:xfrm>
        </p:spPr>
        <p:txBody>
          <a:bodyPr>
            <a:normAutofit/>
          </a:bodyPr>
          <a:lstStyle/>
          <a:p>
            <a:r>
              <a:rPr lang="nl-NL" sz="4400" b="1" dirty="0" smtClean="0">
                <a:latin typeface="Calibri" panose="020F0502020204030204" pitchFamily="34" charset="0"/>
              </a:rPr>
              <a:t>Wat is zoet?</a:t>
            </a:r>
          </a:p>
        </p:txBody>
      </p:sp>
      <p:pic>
        <p:nvPicPr>
          <p:cNvPr id="8" name="Afbeelding 7"/>
          <p:cNvPicPr>
            <a:picLocks noChangeAspect="1"/>
          </p:cNvPicPr>
          <p:nvPr/>
        </p:nvPicPr>
        <p:blipFill>
          <a:blip r:embed="rId4"/>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1690390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205744" y="2652857"/>
            <a:ext cx="3271235" cy="1323439"/>
          </a:xfrm>
          <a:prstGeom prst="rect">
            <a:avLst/>
          </a:prstGeom>
          <a:noFill/>
        </p:spPr>
        <p:txBody>
          <a:bodyPr wrap="square" rtlCol="0">
            <a:spAutoFit/>
          </a:bodyPr>
          <a:lstStyle/>
          <a:p>
            <a:r>
              <a:rPr lang="nl-NL" sz="8000" b="1" dirty="0">
                <a:solidFill>
                  <a:schemeClr val="accent1"/>
                </a:solidFill>
              </a:rPr>
              <a:t>s</a:t>
            </a:r>
            <a:r>
              <a:rPr lang="nl-NL" sz="8000" b="1" dirty="0" smtClean="0">
                <a:solidFill>
                  <a:schemeClr val="accent1"/>
                </a:solidFill>
              </a:rPr>
              <a:t>uiker</a:t>
            </a:r>
            <a:endParaRPr lang="nl-NL" b="1" dirty="0">
              <a:solidFill>
                <a:schemeClr val="accent1"/>
              </a:solidFill>
            </a:endParaRPr>
          </a:p>
        </p:txBody>
      </p:sp>
      <p:sp>
        <p:nvSpPr>
          <p:cNvPr id="5" name="Tekstvak 4"/>
          <p:cNvSpPr txBox="1"/>
          <p:nvPr/>
        </p:nvSpPr>
        <p:spPr>
          <a:xfrm>
            <a:off x="2366907" y="2324174"/>
            <a:ext cx="1416678" cy="584775"/>
          </a:xfrm>
          <a:prstGeom prst="rect">
            <a:avLst/>
          </a:prstGeom>
          <a:noFill/>
        </p:spPr>
        <p:txBody>
          <a:bodyPr wrap="square" rtlCol="0">
            <a:spAutoFit/>
          </a:bodyPr>
          <a:lstStyle/>
          <a:p>
            <a:r>
              <a:rPr lang="nl-NL" sz="3200" dirty="0"/>
              <a:t>l</a:t>
            </a:r>
            <a:r>
              <a:rPr lang="nl-NL" sz="3200" dirty="0" smtClean="0"/>
              <a:t>actose</a:t>
            </a:r>
            <a:r>
              <a:rPr lang="nl-NL" dirty="0" smtClean="0"/>
              <a:t> </a:t>
            </a:r>
            <a:endParaRPr lang="nl-NL" dirty="0"/>
          </a:p>
        </p:txBody>
      </p:sp>
      <p:sp>
        <p:nvSpPr>
          <p:cNvPr id="6" name="Tekstvak 5"/>
          <p:cNvSpPr txBox="1"/>
          <p:nvPr/>
        </p:nvSpPr>
        <p:spPr>
          <a:xfrm>
            <a:off x="5137356" y="3642504"/>
            <a:ext cx="2472745" cy="584775"/>
          </a:xfrm>
          <a:prstGeom prst="rect">
            <a:avLst/>
          </a:prstGeom>
          <a:noFill/>
        </p:spPr>
        <p:txBody>
          <a:bodyPr wrap="square" rtlCol="0">
            <a:spAutoFit/>
          </a:bodyPr>
          <a:lstStyle/>
          <a:p>
            <a:r>
              <a:rPr lang="nl-NL" sz="3200" dirty="0" smtClean="0"/>
              <a:t>agavesiroop</a:t>
            </a:r>
            <a:endParaRPr lang="nl-NL" dirty="0"/>
          </a:p>
        </p:txBody>
      </p:sp>
      <p:sp>
        <p:nvSpPr>
          <p:cNvPr id="7" name="Tekstvak 6"/>
          <p:cNvSpPr txBox="1"/>
          <p:nvPr/>
        </p:nvSpPr>
        <p:spPr>
          <a:xfrm>
            <a:off x="5541814" y="2543847"/>
            <a:ext cx="2047740" cy="584775"/>
          </a:xfrm>
          <a:prstGeom prst="rect">
            <a:avLst/>
          </a:prstGeom>
          <a:noFill/>
        </p:spPr>
        <p:txBody>
          <a:bodyPr wrap="square" rtlCol="0">
            <a:spAutoFit/>
          </a:bodyPr>
          <a:lstStyle/>
          <a:p>
            <a:r>
              <a:rPr lang="nl-NL" sz="3200" dirty="0" smtClean="0"/>
              <a:t>sacharose</a:t>
            </a:r>
            <a:endParaRPr lang="nl-NL" dirty="0"/>
          </a:p>
        </p:txBody>
      </p:sp>
      <p:sp>
        <p:nvSpPr>
          <p:cNvPr id="8" name="Tekstvak 7"/>
          <p:cNvSpPr txBox="1"/>
          <p:nvPr/>
        </p:nvSpPr>
        <p:spPr>
          <a:xfrm>
            <a:off x="2160847" y="3906834"/>
            <a:ext cx="2511382" cy="584775"/>
          </a:xfrm>
          <a:prstGeom prst="rect">
            <a:avLst/>
          </a:prstGeom>
          <a:noFill/>
        </p:spPr>
        <p:txBody>
          <a:bodyPr wrap="square" rtlCol="0">
            <a:spAutoFit/>
          </a:bodyPr>
          <a:lstStyle/>
          <a:p>
            <a:r>
              <a:rPr lang="nl-NL" sz="3200" dirty="0" smtClean="0"/>
              <a:t>honing</a:t>
            </a:r>
            <a:endParaRPr lang="nl-NL" dirty="0"/>
          </a:p>
        </p:txBody>
      </p:sp>
      <p:sp>
        <p:nvSpPr>
          <p:cNvPr id="9" name="Tekstvak 8"/>
          <p:cNvSpPr txBox="1"/>
          <p:nvPr/>
        </p:nvSpPr>
        <p:spPr>
          <a:xfrm>
            <a:off x="4110604" y="4307589"/>
            <a:ext cx="2086378" cy="584775"/>
          </a:xfrm>
          <a:prstGeom prst="rect">
            <a:avLst/>
          </a:prstGeom>
          <a:noFill/>
        </p:spPr>
        <p:txBody>
          <a:bodyPr wrap="square" rtlCol="0">
            <a:spAutoFit/>
          </a:bodyPr>
          <a:lstStyle/>
          <a:p>
            <a:r>
              <a:rPr lang="nl-NL" sz="3200" dirty="0" smtClean="0"/>
              <a:t>fructose</a:t>
            </a:r>
            <a:endParaRPr lang="nl-NL" dirty="0"/>
          </a:p>
        </p:txBody>
      </p:sp>
      <p:sp>
        <p:nvSpPr>
          <p:cNvPr id="10" name="Tekstvak 9"/>
          <p:cNvSpPr txBox="1"/>
          <p:nvPr/>
        </p:nvSpPr>
        <p:spPr>
          <a:xfrm>
            <a:off x="4589957" y="2086467"/>
            <a:ext cx="1558344" cy="584775"/>
          </a:xfrm>
          <a:prstGeom prst="rect">
            <a:avLst/>
          </a:prstGeom>
          <a:noFill/>
        </p:spPr>
        <p:txBody>
          <a:bodyPr wrap="square" rtlCol="0">
            <a:spAutoFit/>
          </a:bodyPr>
          <a:lstStyle/>
          <a:p>
            <a:r>
              <a:rPr lang="nl-NL" sz="3200" dirty="0" smtClean="0"/>
              <a:t>glucose</a:t>
            </a:r>
            <a:endParaRPr lang="nl-NL" dirty="0"/>
          </a:p>
        </p:txBody>
      </p:sp>
      <p:sp>
        <p:nvSpPr>
          <p:cNvPr id="11" name="Tekstvak 10"/>
          <p:cNvSpPr txBox="1"/>
          <p:nvPr/>
        </p:nvSpPr>
        <p:spPr>
          <a:xfrm>
            <a:off x="4698578" y="2675008"/>
            <a:ext cx="1020147" cy="369332"/>
          </a:xfrm>
          <a:prstGeom prst="rect">
            <a:avLst/>
          </a:prstGeom>
          <a:noFill/>
        </p:spPr>
        <p:txBody>
          <a:bodyPr wrap="square" rtlCol="0">
            <a:spAutoFit/>
          </a:bodyPr>
          <a:lstStyle/>
          <a:p>
            <a:r>
              <a:rPr lang="nl-NL" dirty="0" smtClean="0">
                <a:solidFill>
                  <a:schemeClr val="tx2"/>
                </a:solidFill>
              </a:rPr>
              <a:t>karamel</a:t>
            </a:r>
            <a:endParaRPr lang="nl-NL" dirty="0">
              <a:solidFill>
                <a:schemeClr val="tx2"/>
              </a:solidFill>
            </a:endParaRPr>
          </a:p>
        </p:txBody>
      </p:sp>
      <p:sp>
        <p:nvSpPr>
          <p:cNvPr id="12" name="Tekstvak 11"/>
          <p:cNvSpPr txBox="1"/>
          <p:nvPr/>
        </p:nvSpPr>
        <p:spPr>
          <a:xfrm>
            <a:off x="1589511" y="3188280"/>
            <a:ext cx="2949262" cy="369332"/>
          </a:xfrm>
          <a:prstGeom prst="rect">
            <a:avLst/>
          </a:prstGeom>
          <a:noFill/>
        </p:spPr>
        <p:txBody>
          <a:bodyPr wrap="square" rtlCol="0">
            <a:spAutoFit/>
          </a:bodyPr>
          <a:lstStyle/>
          <a:p>
            <a:r>
              <a:rPr lang="nl-NL" dirty="0" smtClean="0">
                <a:solidFill>
                  <a:schemeClr val="tx2"/>
                </a:solidFill>
              </a:rPr>
              <a:t>kristalsuiker</a:t>
            </a:r>
            <a:endParaRPr lang="nl-NL" dirty="0">
              <a:solidFill>
                <a:schemeClr val="tx2"/>
              </a:solidFill>
            </a:endParaRPr>
          </a:p>
        </p:txBody>
      </p:sp>
      <p:sp>
        <p:nvSpPr>
          <p:cNvPr id="13" name="Tekstvak 12"/>
          <p:cNvSpPr txBox="1"/>
          <p:nvPr/>
        </p:nvSpPr>
        <p:spPr>
          <a:xfrm>
            <a:off x="2679984" y="3689937"/>
            <a:ext cx="1493951" cy="369332"/>
          </a:xfrm>
          <a:prstGeom prst="rect">
            <a:avLst/>
          </a:prstGeom>
          <a:noFill/>
        </p:spPr>
        <p:txBody>
          <a:bodyPr wrap="square" rtlCol="0">
            <a:spAutoFit/>
          </a:bodyPr>
          <a:lstStyle/>
          <a:p>
            <a:r>
              <a:rPr lang="nl-NL" dirty="0">
                <a:solidFill>
                  <a:schemeClr val="tx2"/>
                </a:solidFill>
              </a:rPr>
              <a:t>b</a:t>
            </a:r>
            <a:r>
              <a:rPr lang="nl-NL" dirty="0" smtClean="0">
                <a:solidFill>
                  <a:schemeClr val="tx2"/>
                </a:solidFill>
              </a:rPr>
              <a:t>ruine</a:t>
            </a:r>
            <a:r>
              <a:rPr lang="nl-NL" dirty="0" smtClean="0"/>
              <a:t> </a:t>
            </a:r>
            <a:r>
              <a:rPr lang="nl-NL" dirty="0" smtClean="0">
                <a:solidFill>
                  <a:schemeClr val="tx2"/>
                </a:solidFill>
              </a:rPr>
              <a:t>suiker</a:t>
            </a:r>
            <a:endParaRPr lang="nl-NL" dirty="0">
              <a:solidFill>
                <a:schemeClr val="tx2"/>
              </a:solidFill>
            </a:endParaRPr>
          </a:p>
        </p:txBody>
      </p:sp>
      <p:sp>
        <p:nvSpPr>
          <p:cNvPr id="14" name="Tekstvak 13"/>
          <p:cNvSpPr txBox="1"/>
          <p:nvPr/>
        </p:nvSpPr>
        <p:spPr>
          <a:xfrm>
            <a:off x="5743511" y="3347091"/>
            <a:ext cx="2047740" cy="369332"/>
          </a:xfrm>
          <a:prstGeom prst="rect">
            <a:avLst/>
          </a:prstGeom>
          <a:noFill/>
        </p:spPr>
        <p:txBody>
          <a:bodyPr wrap="square" rtlCol="0">
            <a:spAutoFit/>
          </a:bodyPr>
          <a:lstStyle/>
          <a:p>
            <a:r>
              <a:rPr lang="nl-NL" dirty="0" smtClean="0">
                <a:solidFill>
                  <a:schemeClr val="tx2"/>
                </a:solidFill>
              </a:rPr>
              <a:t>basterdsuiker</a:t>
            </a:r>
            <a:endParaRPr lang="nl-NL" dirty="0">
              <a:solidFill>
                <a:schemeClr val="tx2"/>
              </a:solidFill>
            </a:endParaRPr>
          </a:p>
        </p:txBody>
      </p:sp>
      <p:sp>
        <p:nvSpPr>
          <p:cNvPr id="17" name="Tekstvak 16"/>
          <p:cNvSpPr txBox="1"/>
          <p:nvPr/>
        </p:nvSpPr>
        <p:spPr>
          <a:xfrm>
            <a:off x="2297771" y="2790309"/>
            <a:ext cx="1906580" cy="369332"/>
          </a:xfrm>
          <a:prstGeom prst="rect">
            <a:avLst/>
          </a:prstGeom>
          <a:noFill/>
        </p:spPr>
        <p:txBody>
          <a:bodyPr wrap="square" rtlCol="0">
            <a:spAutoFit/>
          </a:bodyPr>
          <a:lstStyle/>
          <a:p>
            <a:r>
              <a:rPr lang="nl-NL" dirty="0" smtClean="0">
                <a:solidFill>
                  <a:schemeClr val="tx2"/>
                </a:solidFill>
              </a:rPr>
              <a:t>ahornsiroop</a:t>
            </a:r>
            <a:endParaRPr lang="nl-NL" dirty="0">
              <a:solidFill>
                <a:schemeClr val="tx2"/>
              </a:solidFill>
            </a:endParaRPr>
          </a:p>
        </p:txBody>
      </p:sp>
      <p:sp>
        <p:nvSpPr>
          <p:cNvPr id="18" name="Tekstvak 17"/>
          <p:cNvSpPr txBox="1"/>
          <p:nvPr/>
        </p:nvSpPr>
        <p:spPr>
          <a:xfrm>
            <a:off x="5382412" y="4159326"/>
            <a:ext cx="1789486" cy="369332"/>
          </a:xfrm>
          <a:prstGeom prst="rect">
            <a:avLst/>
          </a:prstGeom>
          <a:noFill/>
        </p:spPr>
        <p:txBody>
          <a:bodyPr wrap="square" rtlCol="0">
            <a:spAutoFit/>
          </a:bodyPr>
          <a:lstStyle/>
          <a:p>
            <a:r>
              <a:rPr lang="nl-NL" dirty="0" smtClean="0">
                <a:solidFill>
                  <a:schemeClr val="tx2"/>
                </a:solidFill>
              </a:rPr>
              <a:t>appelstroop</a:t>
            </a:r>
            <a:endParaRPr lang="nl-NL" dirty="0">
              <a:solidFill>
                <a:schemeClr val="tx2"/>
              </a:solidFill>
            </a:endParaRPr>
          </a:p>
        </p:txBody>
      </p:sp>
      <p:sp>
        <p:nvSpPr>
          <p:cNvPr id="19" name="Tekstvak 18"/>
          <p:cNvSpPr txBox="1"/>
          <p:nvPr/>
        </p:nvSpPr>
        <p:spPr>
          <a:xfrm>
            <a:off x="5920468" y="3034346"/>
            <a:ext cx="2472744" cy="369332"/>
          </a:xfrm>
          <a:prstGeom prst="rect">
            <a:avLst/>
          </a:prstGeom>
          <a:noFill/>
        </p:spPr>
        <p:txBody>
          <a:bodyPr wrap="square" rtlCol="0">
            <a:spAutoFit/>
          </a:bodyPr>
          <a:lstStyle/>
          <a:p>
            <a:r>
              <a:rPr lang="nl-NL" dirty="0" smtClean="0">
                <a:solidFill>
                  <a:schemeClr val="tx2"/>
                </a:solidFill>
              </a:rPr>
              <a:t>siroop</a:t>
            </a:r>
            <a:endParaRPr lang="nl-NL" dirty="0">
              <a:solidFill>
                <a:schemeClr val="tx2"/>
              </a:solidFill>
            </a:endParaRPr>
          </a:p>
        </p:txBody>
      </p:sp>
      <p:sp>
        <p:nvSpPr>
          <p:cNvPr id="20" name="Tekstvak 19"/>
          <p:cNvSpPr txBox="1"/>
          <p:nvPr/>
        </p:nvSpPr>
        <p:spPr>
          <a:xfrm>
            <a:off x="3011494" y="4495921"/>
            <a:ext cx="3584646" cy="369332"/>
          </a:xfrm>
          <a:prstGeom prst="rect">
            <a:avLst/>
          </a:prstGeom>
          <a:noFill/>
        </p:spPr>
        <p:txBody>
          <a:bodyPr wrap="square" rtlCol="0">
            <a:spAutoFit/>
          </a:bodyPr>
          <a:lstStyle/>
          <a:p>
            <a:r>
              <a:rPr lang="nl-NL" dirty="0" smtClean="0">
                <a:solidFill>
                  <a:schemeClr val="tx2"/>
                </a:solidFill>
              </a:rPr>
              <a:t>dextrose</a:t>
            </a:r>
            <a:endParaRPr lang="nl-NL" dirty="0">
              <a:solidFill>
                <a:schemeClr val="tx2"/>
              </a:solidFill>
            </a:endParaRPr>
          </a:p>
        </p:txBody>
      </p:sp>
      <p:sp>
        <p:nvSpPr>
          <p:cNvPr id="21" name="Tekstvak 20"/>
          <p:cNvSpPr txBox="1"/>
          <p:nvPr/>
        </p:nvSpPr>
        <p:spPr>
          <a:xfrm>
            <a:off x="4121872" y="3686198"/>
            <a:ext cx="2366244" cy="369332"/>
          </a:xfrm>
          <a:prstGeom prst="rect">
            <a:avLst/>
          </a:prstGeom>
          <a:noFill/>
        </p:spPr>
        <p:txBody>
          <a:bodyPr wrap="square" rtlCol="0">
            <a:spAutoFit/>
          </a:bodyPr>
          <a:lstStyle/>
          <a:p>
            <a:r>
              <a:rPr lang="nl-NL" dirty="0" smtClean="0">
                <a:solidFill>
                  <a:schemeClr val="tx2"/>
                </a:solidFill>
              </a:rPr>
              <a:t>melasse</a:t>
            </a:r>
            <a:endParaRPr lang="nl-NL" dirty="0">
              <a:solidFill>
                <a:schemeClr val="tx2"/>
              </a:solidFill>
            </a:endParaRPr>
          </a:p>
        </p:txBody>
      </p:sp>
      <p:sp>
        <p:nvSpPr>
          <p:cNvPr id="22" name="Tekstvak 21"/>
          <p:cNvSpPr txBox="1"/>
          <p:nvPr/>
        </p:nvSpPr>
        <p:spPr>
          <a:xfrm>
            <a:off x="6818089" y="3029867"/>
            <a:ext cx="1082166" cy="369332"/>
          </a:xfrm>
          <a:prstGeom prst="rect">
            <a:avLst/>
          </a:prstGeom>
          <a:noFill/>
        </p:spPr>
        <p:txBody>
          <a:bodyPr wrap="square" rtlCol="0">
            <a:spAutoFit/>
          </a:bodyPr>
          <a:lstStyle/>
          <a:p>
            <a:r>
              <a:rPr lang="nl-NL" dirty="0" smtClean="0">
                <a:solidFill>
                  <a:schemeClr val="tx2"/>
                </a:solidFill>
              </a:rPr>
              <a:t>sucrose</a:t>
            </a:r>
            <a:endParaRPr lang="nl-NL" dirty="0">
              <a:solidFill>
                <a:schemeClr val="tx2"/>
              </a:solidFill>
            </a:endParaRPr>
          </a:p>
        </p:txBody>
      </p:sp>
      <p:sp>
        <p:nvSpPr>
          <p:cNvPr id="23" name="Tekstvak 22"/>
          <p:cNvSpPr txBox="1"/>
          <p:nvPr/>
        </p:nvSpPr>
        <p:spPr>
          <a:xfrm>
            <a:off x="3447978" y="4057535"/>
            <a:ext cx="1888622" cy="369332"/>
          </a:xfrm>
          <a:prstGeom prst="rect">
            <a:avLst/>
          </a:prstGeom>
          <a:noFill/>
        </p:spPr>
        <p:txBody>
          <a:bodyPr wrap="square" rtlCol="0">
            <a:spAutoFit/>
          </a:bodyPr>
          <a:lstStyle/>
          <a:p>
            <a:r>
              <a:rPr lang="nl-NL" dirty="0" smtClean="0">
                <a:solidFill>
                  <a:schemeClr val="tx2"/>
                </a:solidFill>
              </a:rPr>
              <a:t>kaneelsuiker</a:t>
            </a:r>
            <a:endParaRPr lang="nl-NL" dirty="0">
              <a:solidFill>
                <a:schemeClr val="tx2"/>
              </a:solidFill>
            </a:endParaRPr>
          </a:p>
        </p:txBody>
      </p:sp>
      <p:sp>
        <p:nvSpPr>
          <p:cNvPr id="24" name="Tekstvak 23"/>
          <p:cNvSpPr txBox="1"/>
          <p:nvPr/>
        </p:nvSpPr>
        <p:spPr>
          <a:xfrm>
            <a:off x="1971398" y="3576414"/>
            <a:ext cx="2420297" cy="369332"/>
          </a:xfrm>
          <a:prstGeom prst="rect">
            <a:avLst/>
          </a:prstGeom>
          <a:noFill/>
        </p:spPr>
        <p:txBody>
          <a:bodyPr wrap="square" rtlCol="0">
            <a:spAutoFit/>
          </a:bodyPr>
          <a:lstStyle/>
          <a:p>
            <a:r>
              <a:rPr lang="nl-NL" dirty="0" smtClean="0">
                <a:solidFill>
                  <a:schemeClr val="tx2"/>
                </a:solidFill>
              </a:rPr>
              <a:t>kandij</a:t>
            </a:r>
            <a:endParaRPr lang="nl-NL" dirty="0">
              <a:solidFill>
                <a:schemeClr val="tx2"/>
              </a:solidFill>
            </a:endParaRPr>
          </a:p>
        </p:txBody>
      </p:sp>
      <p:sp>
        <p:nvSpPr>
          <p:cNvPr id="25" name="Tekstvak 24"/>
          <p:cNvSpPr txBox="1"/>
          <p:nvPr/>
        </p:nvSpPr>
        <p:spPr>
          <a:xfrm>
            <a:off x="6196982" y="2346628"/>
            <a:ext cx="2269390" cy="369332"/>
          </a:xfrm>
          <a:prstGeom prst="rect">
            <a:avLst/>
          </a:prstGeom>
          <a:noFill/>
        </p:spPr>
        <p:txBody>
          <a:bodyPr wrap="square" rtlCol="0">
            <a:spAutoFit/>
          </a:bodyPr>
          <a:lstStyle/>
          <a:p>
            <a:r>
              <a:rPr lang="nl-NL" dirty="0" smtClean="0">
                <a:solidFill>
                  <a:schemeClr val="tx2"/>
                </a:solidFill>
              </a:rPr>
              <a:t>maltose</a:t>
            </a:r>
            <a:endParaRPr lang="nl-NL" dirty="0">
              <a:solidFill>
                <a:schemeClr val="tx2"/>
              </a:solidFill>
            </a:endParaRPr>
          </a:p>
        </p:txBody>
      </p:sp>
      <p:sp>
        <p:nvSpPr>
          <p:cNvPr id="26" name="Tekstvak 25"/>
          <p:cNvSpPr txBox="1"/>
          <p:nvPr/>
        </p:nvSpPr>
        <p:spPr>
          <a:xfrm>
            <a:off x="3687372" y="2476302"/>
            <a:ext cx="2143013" cy="369332"/>
          </a:xfrm>
          <a:prstGeom prst="rect">
            <a:avLst/>
          </a:prstGeom>
          <a:noFill/>
        </p:spPr>
        <p:txBody>
          <a:bodyPr wrap="square" rtlCol="0">
            <a:spAutoFit/>
          </a:bodyPr>
          <a:lstStyle/>
          <a:p>
            <a:r>
              <a:rPr lang="nl-NL" dirty="0" smtClean="0">
                <a:solidFill>
                  <a:schemeClr val="tx2"/>
                </a:solidFill>
              </a:rPr>
              <a:t>rietsuiker</a:t>
            </a:r>
            <a:endParaRPr lang="nl-NL" dirty="0">
              <a:solidFill>
                <a:schemeClr val="tx2"/>
              </a:solidFill>
            </a:endParaRPr>
          </a:p>
        </p:txBody>
      </p:sp>
      <p:sp>
        <p:nvSpPr>
          <p:cNvPr id="27" name="Tekstvak 26"/>
          <p:cNvSpPr txBox="1"/>
          <p:nvPr/>
        </p:nvSpPr>
        <p:spPr>
          <a:xfrm>
            <a:off x="3087485" y="1996652"/>
            <a:ext cx="2099971" cy="369332"/>
          </a:xfrm>
          <a:prstGeom prst="rect">
            <a:avLst/>
          </a:prstGeom>
          <a:noFill/>
        </p:spPr>
        <p:txBody>
          <a:bodyPr wrap="square" rtlCol="0">
            <a:spAutoFit/>
          </a:bodyPr>
          <a:lstStyle/>
          <a:p>
            <a:r>
              <a:rPr lang="nl-NL" dirty="0" smtClean="0">
                <a:solidFill>
                  <a:schemeClr val="tx2"/>
                </a:solidFill>
              </a:rPr>
              <a:t>poedersuiker</a:t>
            </a:r>
            <a:endParaRPr lang="nl-NL" dirty="0">
              <a:solidFill>
                <a:schemeClr val="tx2"/>
              </a:solidFill>
            </a:endParaRPr>
          </a:p>
        </p:txBody>
      </p:sp>
      <p:pic>
        <p:nvPicPr>
          <p:cNvPr id="28" name="Afbeelding 27"/>
          <p:cNvPicPr>
            <a:picLocks noChangeAspect="1"/>
          </p:cNvPicPr>
          <p:nvPr/>
        </p:nvPicPr>
        <p:blipFill>
          <a:blip r:embed="rId3"/>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21993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1000"/>
                                        <p:tgtEl>
                                          <p:spTgt spid="25"/>
                                        </p:tgtEl>
                                      </p:cBhvr>
                                    </p:animEffect>
                                    <p:anim calcmode="lin" valueType="num">
                                      <p:cBhvr>
                                        <p:cTn id="105" dur="1000" fill="hold"/>
                                        <p:tgtEl>
                                          <p:spTgt spid="25"/>
                                        </p:tgtEl>
                                        <p:attrNameLst>
                                          <p:attrName>ppt_x</p:attrName>
                                        </p:attrNameLst>
                                      </p:cBhvr>
                                      <p:tavLst>
                                        <p:tav tm="0">
                                          <p:val>
                                            <p:strVal val="#ppt_x"/>
                                          </p:val>
                                        </p:tav>
                                        <p:tav tm="100000">
                                          <p:val>
                                            <p:strVal val="#ppt_x"/>
                                          </p:val>
                                        </p:tav>
                                      </p:tavLst>
                                    </p:anim>
                                    <p:anim calcmode="lin" valueType="num">
                                      <p:cBhvr>
                                        <p:cTn id="106" dur="1000" fill="hold"/>
                                        <p:tgtEl>
                                          <p:spTgt spid="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7" grpId="0"/>
      <p:bldP spid="18" grpId="0"/>
      <p:bldP spid="19" grpId="0"/>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3839788" y="1529019"/>
            <a:ext cx="5124918" cy="3456410"/>
          </a:xfrm>
          <a:prstGeom prst="rect">
            <a:avLst/>
          </a:prstGeom>
        </p:spPr>
      </p:pic>
      <p:pic>
        <p:nvPicPr>
          <p:cNvPr id="6" name="Afbeelding 5"/>
          <p:cNvPicPr>
            <a:picLocks noChangeAspect="1"/>
          </p:cNvPicPr>
          <p:nvPr/>
        </p:nvPicPr>
        <p:blipFill>
          <a:blip r:embed="rId4"/>
          <a:stretch>
            <a:fillRect/>
          </a:stretch>
        </p:blipFill>
        <p:spPr>
          <a:xfrm>
            <a:off x="3742244" y="1456952"/>
            <a:ext cx="5222462" cy="3658575"/>
          </a:xfrm>
          <a:prstGeom prst="rect">
            <a:avLst/>
          </a:prstGeom>
          <a:gradFill>
            <a:gsLst>
              <a:gs pos="90000">
                <a:schemeClr val="bg1">
                  <a:alpha val="0"/>
                </a:schemeClr>
              </a:gs>
              <a:gs pos="100000">
                <a:schemeClr val="bg1"/>
              </a:gs>
            </a:gsLst>
            <a:lin ang="8100000" scaled="1"/>
          </a:gradFill>
        </p:spPr>
      </p:pic>
      <p:sp>
        <p:nvSpPr>
          <p:cNvPr id="2" name="Titel 1"/>
          <p:cNvSpPr>
            <a:spLocks noGrp="1"/>
          </p:cNvSpPr>
          <p:nvPr>
            <p:ph type="title"/>
          </p:nvPr>
        </p:nvSpPr>
        <p:spPr>
          <a:xfrm>
            <a:off x="993710" y="576915"/>
            <a:ext cx="7406640" cy="1017270"/>
          </a:xfrm>
        </p:spPr>
        <p:txBody>
          <a:bodyPr>
            <a:normAutofit/>
          </a:bodyPr>
          <a:lstStyle/>
          <a:p>
            <a:r>
              <a:rPr lang="nl-NL" sz="4400" b="1" dirty="0" smtClean="0">
                <a:latin typeface="Calibri" panose="020F0502020204030204" pitchFamily="34" charset="0"/>
              </a:rPr>
              <a:t>Zoetmakers</a:t>
            </a:r>
            <a:endParaRPr lang="nl-NL" sz="4400" b="1" dirty="0">
              <a:latin typeface="Calibri" panose="020F0502020204030204" pitchFamily="34" charset="0"/>
            </a:endParaRPr>
          </a:p>
        </p:txBody>
      </p:sp>
      <p:sp>
        <p:nvSpPr>
          <p:cNvPr id="3" name="Tijdelijke aanduiding voor inhoud 2"/>
          <p:cNvSpPr>
            <a:spLocks noGrp="1"/>
          </p:cNvSpPr>
          <p:nvPr>
            <p:ph idx="1"/>
          </p:nvPr>
        </p:nvSpPr>
        <p:spPr>
          <a:xfrm>
            <a:off x="993710" y="1591082"/>
            <a:ext cx="7562108" cy="4818184"/>
          </a:xfrm>
        </p:spPr>
        <p:txBody>
          <a:bodyPr>
            <a:normAutofit fontScale="85000" lnSpcReduction="20000"/>
          </a:bodyPr>
          <a:lstStyle/>
          <a:p>
            <a:pPr indent="-171450">
              <a:spcBef>
                <a:spcPts val="750"/>
              </a:spcBef>
              <a:buClrTx/>
              <a:buSzTx/>
              <a:buFont typeface="Arial" panose="020B0604020202020204" pitchFamily="34" charset="0"/>
              <a:buChar char="•"/>
            </a:pPr>
            <a:r>
              <a:rPr lang="nl-NL" sz="1950" b="1" dirty="0">
                <a:solidFill>
                  <a:schemeClr val="tx2"/>
                </a:solidFill>
                <a:latin typeface="Calibri" panose="020F0502020204030204" pitchFamily="34" charset="0"/>
              </a:rPr>
              <a:t>Suikers</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S</a:t>
            </a:r>
            <a:r>
              <a:rPr lang="nl-NL" sz="1200" dirty="0" smtClean="0">
                <a:solidFill>
                  <a:schemeClr val="tx2"/>
                </a:solidFill>
                <a:latin typeface="Calibri" panose="020F0502020204030204" pitchFamily="34" charset="0"/>
              </a:rPr>
              <a:t>acharose </a:t>
            </a:r>
            <a:r>
              <a:rPr lang="nl-NL" sz="1200" dirty="0">
                <a:solidFill>
                  <a:schemeClr val="tx2"/>
                </a:solidFill>
                <a:latin typeface="Calibri" panose="020F0502020204030204" pitchFamily="34" charset="0"/>
              </a:rPr>
              <a:t>(sucrose of kristalsuiker)</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G</a:t>
            </a:r>
            <a:r>
              <a:rPr lang="nl-NL" sz="1200" dirty="0" smtClean="0">
                <a:solidFill>
                  <a:schemeClr val="tx2"/>
                </a:solidFill>
                <a:latin typeface="Calibri" panose="020F0502020204030204" pitchFamily="34" charset="0"/>
              </a:rPr>
              <a:t>lucose </a:t>
            </a:r>
            <a:r>
              <a:rPr lang="nl-NL" sz="1200" dirty="0">
                <a:solidFill>
                  <a:schemeClr val="tx2"/>
                </a:solidFill>
                <a:latin typeface="Calibri" panose="020F0502020204030204" pitchFamily="34" charset="0"/>
              </a:rPr>
              <a:t>(druivensuiker)</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F</a:t>
            </a:r>
            <a:r>
              <a:rPr lang="nl-NL" sz="1200" dirty="0" smtClean="0">
                <a:solidFill>
                  <a:schemeClr val="tx2"/>
                </a:solidFill>
                <a:latin typeface="Calibri" panose="020F0502020204030204" pitchFamily="34" charset="0"/>
              </a:rPr>
              <a:t>ructose </a:t>
            </a:r>
            <a:r>
              <a:rPr lang="nl-NL" sz="1200" dirty="0">
                <a:solidFill>
                  <a:schemeClr val="tx2"/>
                </a:solidFill>
                <a:latin typeface="Calibri" panose="020F0502020204030204" pitchFamily="34" charset="0"/>
              </a:rPr>
              <a:t>(vruchtensuiker)</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L</a:t>
            </a:r>
            <a:r>
              <a:rPr lang="nl-NL" sz="1200" dirty="0" smtClean="0">
                <a:solidFill>
                  <a:schemeClr val="tx2"/>
                </a:solidFill>
                <a:latin typeface="Calibri" panose="020F0502020204030204" pitchFamily="34" charset="0"/>
              </a:rPr>
              <a:t>actose </a:t>
            </a:r>
            <a:r>
              <a:rPr lang="nl-NL" sz="1200" dirty="0">
                <a:solidFill>
                  <a:schemeClr val="tx2"/>
                </a:solidFill>
                <a:latin typeface="Calibri" panose="020F0502020204030204" pitchFamily="34" charset="0"/>
              </a:rPr>
              <a:t>(melksuiker)</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Zogenaamde ‘gezonde’ suikers: honing, agavesiroop en glucose-fructosestroop. </a:t>
            </a:r>
          </a:p>
          <a:p>
            <a:pPr lvl="1" indent="0">
              <a:spcBef>
                <a:spcPts val="375"/>
              </a:spcBef>
              <a:spcAft>
                <a:spcPts val="0"/>
              </a:spcAft>
              <a:buClrTx/>
              <a:buSzTx/>
              <a:buNone/>
            </a:pPr>
            <a:r>
              <a:rPr lang="nl-NL" sz="1200" b="1" dirty="0">
                <a:solidFill>
                  <a:schemeClr val="tx2"/>
                </a:solidFill>
                <a:latin typeface="Calibri" panose="020F0502020204030204" pitchFamily="34" charset="0"/>
              </a:rPr>
              <a:t>4 kcal/g</a:t>
            </a:r>
          </a:p>
          <a:p>
            <a:pPr indent="-171450">
              <a:spcBef>
                <a:spcPts val="750"/>
              </a:spcBef>
              <a:buClrTx/>
              <a:buSzTx/>
              <a:buFont typeface="Arial" panose="020B0604020202020204" pitchFamily="34" charset="0"/>
              <a:buChar char="•"/>
            </a:pPr>
            <a:r>
              <a:rPr lang="nl-NL" sz="1950" b="1" dirty="0">
                <a:solidFill>
                  <a:schemeClr val="tx2"/>
                </a:solidFill>
                <a:latin typeface="Calibri" panose="020F0502020204030204" pitchFamily="34" charset="0"/>
              </a:rPr>
              <a:t>Laagcalorische zoetstoffen </a:t>
            </a:r>
            <a:r>
              <a:rPr lang="nl-NL" sz="1500" dirty="0">
                <a:solidFill>
                  <a:schemeClr val="tx2"/>
                </a:solidFill>
                <a:latin typeface="Calibri" panose="020F0502020204030204" pitchFamily="34" charset="0"/>
              </a:rPr>
              <a:t>(meer dan 200x zoeter dan suiker)</a:t>
            </a:r>
            <a:endParaRPr lang="nl-NL" sz="195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Acesulfaam</a:t>
            </a:r>
            <a:r>
              <a:rPr lang="nl-NL" sz="1200" dirty="0">
                <a:solidFill>
                  <a:schemeClr val="tx2"/>
                </a:solidFill>
                <a:latin typeface="Calibri" panose="020F0502020204030204" pitchFamily="34" charset="0"/>
              </a:rPr>
              <a:t>-k</a:t>
            </a: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Advantaam</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Aspartaam</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Cyclamaat</a:t>
            </a: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Neohesperidine</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Neotaam</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Sacharine</a:t>
            </a: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Steviolglycosiden</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Sucralose</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Thaumatine</a:t>
            </a:r>
            <a:endParaRPr lang="nl-NL" sz="1200" dirty="0">
              <a:solidFill>
                <a:schemeClr val="tx2"/>
              </a:solidFill>
              <a:latin typeface="Calibri" panose="020F0502020204030204" pitchFamily="34" charset="0"/>
            </a:endParaRPr>
          </a:p>
          <a:p>
            <a:pPr lvl="1" indent="0">
              <a:spcBef>
                <a:spcPts val="375"/>
              </a:spcBef>
              <a:spcAft>
                <a:spcPts val="0"/>
              </a:spcAft>
              <a:buClrTx/>
              <a:buSzTx/>
              <a:buNone/>
            </a:pPr>
            <a:r>
              <a:rPr lang="nl-NL" sz="1200" b="1" dirty="0">
                <a:solidFill>
                  <a:schemeClr val="tx2"/>
                </a:solidFill>
                <a:latin typeface="Calibri" panose="020F0502020204030204" pitchFamily="34" charset="0"/>
              </a:rPr>
              <a:t>0 kcal/g</a:t>
            </a:r>
          </a:p>
          <a:p>
            <a:pPr indent="-171450">
              <a:spcBef>
                <a:spcPts val="750"/>
              </a:spcBef>
              <a:buClrTx/>
              <a:buSzTx/>
              <a:buFont typeface="Arial" panose="020B0604020202020204" pitchFamily="34" charset="0"/>
              <a:buChar char="•"/>
            </a:pPr>
            <a:r>
              <a:rPr lang="nl-NL" sz="1950" b="1" dirty="0">
                <a:solidFill>
                  <a:schemeClr val="tx2"/>
                </a:solidFill>
                <a:latin typeface="Calibri" panose="020F0502020204030204" pitchFamily="34" charset="0"/>
              </a:rPr>
              <a:t>Polyolen </a:t>
            </a:r>
            <a:r>
              <a:rPr lang="nl-NL" sz="1500" dirty="0">
                <a:solidFill>
                  <a:schemeClr val="tx2"/>
                </a:solidFill>
                <a:latin typeface="Calibri" panose="020F0502020204030204" pitchFamily="34" charset="0"/>
              </a:rPr>
              <a:t>(iets zoeter dan suiker)</a:t>
            </a: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Erythritol</a:t>
            </a:r>
            <a:r>
              <a:rPr lang="nl-NL" sz="1200" dirty="0">
                <a:solidFill>
                  <a:schemeClr val="tx2"/>
                </a:solidFill>
                <a:latin typeface="Calibri" panose="020F0502020204030204" pitchFamily="34" charset="0"/>
              </a:rPr>
              <a:t> (0 kcal/g)</a:t>
            </a: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Isomalt</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Lactitol</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err="1">
                <a:solidFill>
                  <a:schemeClr val="tx2"/>
                </a:solidFill>
                <a:latin typeface="Calibri" panose="020F0502020204030204" pitchFamily="34" charset="0"/>
              </a:rPr>
              <a:t>Maltitol</a:t>
            </a:r>
            <a:endParaRPr lang="nl-NL" sz="1200" dirty="0">
              <a:solidFill>
                <a:schemeClr val="tx2"/>
              </a:solidFill>
              <a:latin typeface="Calibri" panose="020F0502020204030204" pitchFamily="34" charset="0"/>
            </a:endParaRP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Mannitol</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Sorbitol</a:t>
            </a:r>
          </a:p>
          <a:p>
            <a:pPr marL="514350" lvl="1" indent="-171450">
              <a:spcBef>
                <a:spcPts val="375"/>
              </a:spcBef>
              <a:spcAft>
                <a:spcPts val="0"/>
              </a:spcAft>
              <a:buClrTx/>
              <a:buSzTx/>
              <a:buFont typeface="Arial" panose="020B0604020202020204" pitchFamily="34" charset="0"/>
              <a:buChar char="•"/>
            </a:pPr>
            <a:r>
              <a:rPr lang="nl-NL" sz="1200" dirty="0">
                <a:solidFill>
                  <a:schemeClr val="tx2"/>
                </a:solidFill>
                <a:latin typeface="Calibri" panose="020F0502020204030204" pitchFamily="34" charset="0"/>
              </a:rPr>
              <a:t>Xylitol</a:t>
            </a:r>
          </a:p>
          <a:p>
            <a:pPr lvl="1" indent="0">
              <a:spcBef>
                <a:spcPts val="375"/>
              </a:spcBef>
              <a:spcAft>
                <a:spcPts val="0"/>
              </a:spcAft>
              <a:buClrTx/>
              <a:buSzTx/>
              <a:buNone/>
            </a:pPr>
            <a:r>
              <a:rPr lang="nl-NL" sz="1200" b="1" dirty="0">
                <a:solidFill>
                  <a:schemeClr val="tx2"/>
                </a:solidFill>
                <a:latin typeface="Calibri" panose="020F0502020204030204" pitchFamily="34" charset="0"/>
              </a:rPr>
              <a:t>2,4 kcal/g</a:t>
            </a:r>
          </a:p>
          <a:p>
            <a:endParaRPr lang="nl-NL" dirty="0"/>
          </a:p>
        </p:txBody>
      </p:sp>
      <p:pic>
        <p:nvPicPr>
          <p:cNvPr id="7" name="Afbeelding 6"/>
          <p:cNvPicPr>
            <a:picLocks noChangeAspect="1"/>
          </p:cNvPicPr>
          <p:nvPr/>
        </p:nvPicPr>
        <p:blipFill>
          <a:blip r:embed="rId5"/>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13878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1000"/>
                                        <p:tgtEl>
                                          <p:spTgt spid="3">
                                            <p:txEl>
                                              <p:pRg st="13" end="13"/>
                                            </p:txEl>
                                          </p:spTgt>
                                        </p:tgtEl>
                                      </p:cBhvr>
                                    </p:animEffect>
                                    <p:anim calcmode="lin" valueType="num">
                                      <p:cBhvr>
                                        <p:cTn id="7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Effect transition="in" filter="fade">
                                      <p:cBhvr>
                                        <p:cTn id="79" dur="1000"/>
                                        <p:tgtEl>
                                          <p:spTgt spid="3">
                                            <p:txEl>
                                              <p:pRg st="14" end="14"/>
                                            </p:txEl>
                                          </p:spTgt>
                                        </p:tgtEl>
                                      </p:cBhvr>
                                    </p:animEffect>
                                    <p:anim calcmode="lin" valueType="num">
                                      <p:cBhvr>
                                        <p:cTn id="8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
                                            <p:txEl>
                                              <p:pRg st="15" end="15"/>
                                            </p:txEl>
                                          </p:spTgt>
                                        </p:tgtEl>
                                        <p:attrNameLst>
                                          <p:attrName>style.visibility</p:attrName>
                                        </p:attrNameLst>
                                      </p:cBhvr>
                                      <p:to>
                                        <p:strVal val="visible"/>
                                      </p:to>
                                    </p:set>
                                    <p:animEffect transition="in" filter="fade">
                                      <p:cBhvr>
                                        <p:cTn id="84" dur="1000"/>
                                        <p:tgtEl>
                                          <p:spTgt spid="3">
                                            <p:txEl>
                                              <p:pRg st="15" end="15"/>
                                            </p:txEl>
                                          </p:spTgt>
                                        </p:tgtEl>
                                      </p:cBhvr>
                                    </p:animEffect>
                                    <p:anim calcmode="lin" valueType="num">
                                      <p:cBhvr>
                                        <p:cTn id="8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Effect transition="in" filter="fade">
                                      <p:cBhvr>
                                        <p:cTn id="89" dur="1000"/>
                                        <p:tgtEl>
                                          <p:spTgt spid="3">
                                            <p:txEl>
                                              <p:pRg st="16" end="16"/>
                                            </p:txEl>
                                          </p:spTgt>
                                        </p:tgtEl>
                                      </p:cBhvr>
                                    </p:animEffect>
                                    <p:anim calcmode="lin" valueType="num">
                                      <p:cBhvr>
                                        <p:cTn id="9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
                                            <p:txEl>
                                              <p:pRg st="17" end="17"/>
                                            </p:txEl>
                                          </p:spTgt>
                                        </p:tgtEl>
                                        <p:attrNameLst>
                                          <p:attrName>style.visibility</p:attrName>
                                        </p:attrNameLst>
                                      </p:cBhvr>
                                      <p:to>
                                        <p:strVal val="visible"/>
                                      </p:to>
                                    </p:set>
                                    <p:animEffect transition="in" filter="fade">
                                      <p:cBhvr>
                                        <p:cTn id="94" dur="1000"/>
                                        <p:tgtEl>
                                          <p:spTgt spid="3">
                                            <p:txEl>
                                              <p:pRg st="17" end="17"/>
                                            </p:txEl>
                                          </p:spTgt>
                                        </p:tgtEl>
                                      </p:cBhvr>
                                    </p:animEffect>
                                    <p:anim calcmode="lin" valueType="num">
                                      <p:cBhvr>
                                        <p:cTn id="9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
                                            <p:txEl>
                                              <p:pRg st="18" end="18"/>
                                            </p:txEl>
                                          </p:spTgt>
                                        </p:tgtEl>
                                        <p:attrNameLst>
                                          <p:attrName>style.visibility</p:attrName>
                                        </p:attrNameLst>
                                      </p:cBhvr>
                                      <p:to>
                                        <p:strVal val="visible"/>
                                      </p:to>
                                    </p:set>
                                    <p:animEffect transition="in" filter="fade">
                                      <p:cBhvr>
                                        <p:cTn id="99" dur="1000"/>
                                        <p:tgtEl>
                                          <p:spTgt spid="3">
                                            <p:txEl>
                                              <p:pRg st="18" end="18"/>
                                            </p:txEl>
                                          </p:spTgt>
                                        </p:tgtEl>
                                      </p:cBhvr>
                                    </p:animEffect>
                                    <p:anim calcmode="lin" valueType="num">
                                      <p:cBhvr>
                                        <p:cTn id="100"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xEl>
                                              <p:pRg st="19" end="19"/>
                                            </p:txEl>
                                          </p:spTgt>
                                        </p:tgtEl>
                                        <p:attrNameLst>
                                          <p:attrName>style.visibility</p:attrName>
                                        </p:attrNameLst>
                                      </p:cBhvr>
                                      <p:to>
                                        <p:strVal val="visible"/>
                                      </p:to>
                                    </p:set>
                                    <p:animEffect transition="in" filter="fade">
                                      <p:cBhvr>
                                        <p:cTn id="106" dur="1000"/>
                                        <p:tgtEl>
                                          <p:spTgt spid="3">
                                            <p:txEl>
                                              <p:pRg st="19" end="19"/>
                                            </p:txEl>
                                          </p:spTgt>
                                        </p:tgtEl>
                                      </p:cBhvr>
                                    </p:animEffect>
                                    <p:anim calcmode="lin" valueType="num">
                                      <p:cBhvr>
                                        <p:cTn id="107"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
                                            <p:txEl>
                                              <p:pRg st="20" end="20"/>
                                            </p:txEl>
                                          </p:spTgt>
                                        </p:tgtEl>
                                        <p:attrNameLst>
                                          <p:attrName>style.visibility</p:attrName>
                                        </p:attrNameLst>
                                      </p:cBhvr>
                                      <p:to>
                                        <p:strVal val="visible"/>
                                      </p:to>
                                    </p:set>
                                    <p:animEffect transition="in" filter="fade">
                                      <p:cBhvr>
                                        <p:cTn id="111" dur="1000"/>
                                        <p:tgtEl>
                                          <p:spTgt spid="3">
                                            <p:txEl>
                                              <p:pRg st="20" end="20"/>
                                            </p:txEl>
                                          </p:spTgt>
                                        </p:tgtEl>
                                      </p:cBhvr>
                                    </p:animEffect>
                                    <p:anim calcmode="lin" valueType="num">
                                      <p:cBhvr>
                                        <p:cTn id="112"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
                                            <p:txEl>
                                              <p:pRg st="21" end="21"/>
                                            </p:txEl>
                                          </p:spTgt>
                                        </p:tgtEl>
                                        <p:attrNameLst>
                                          <p:attrName>style.visibility</p:attrName>
                                        </p:attrNameLst>
                                      </p:cBhvr>
                                      <p:to>
                                        <p:strVal val="visible"/>
                                      </p:to>
                                    </p:set>
                                    <p:animEffect transition="in" filter="fade">
                                      <p:cBhvr>
                                        <p:cTn id="116" dur="1000"/>
                                        <p:tgtEl>
                                          <p:spTgt spid="3">
                                            <p:txEl>
                                              <p:pRg st="21" end="21"/>
                                            </p:txEl>
                                          </p:spTgt>
                                        </p:tgtEl>
                                      </p:cBhvr>
                                    </p:animEffect>
                                    <p:anim calcmode="lin" valueType="num">
                                      <p:cBhvr>
                                        <p:cTn id="117"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21" end="21"/>
                                            </p:txEl>
                                          </p:spTgt>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3">
                                            <p:txEl>
                                              <p:pRg st="22" end="22"/>
                                            </p:txEl>
                                          </p:spTgt>
                                        </p:tgtEl>
                                        <p:attrNameLst>
                                          <p:attrName>style.visibility</p:attrName>
                                        </p:attrNameLst>
                                      </p:cBhvr>
                                      <p:to>
                                        <p:strVal val="visible"/>
                                      </p:to>
                                    </p:set>
                                    <p:animEffect transition="in" filter="fade">
                                      <p:cBhvr>
                                        <p:cTn id="121" dur="1000"/>
                                        <p:tgtEl>
                                          <p:spTgt spid="3">
                                            <p:txEl>
                                              <p:pRg st="22" end="22"/>
                                            </p:txEl>
                                          </p:spTgt>
                                        </p:tgtEl>
                                      </p:cBhvr>
                                    </p:animEffect>
                                    <p:anim calcmode="lin" valueType="num">
                                      <p:cBhvr>
                                        <p:cTn id="122"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23"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
                                            <p:txEl>
                                              <p:pRg st="23" end="23"/>
                                            </p:txEl>
                                          </p:spTgt>
                                        </p:tgtEl>
                                        <p:attrNameLst>
                                          <p:attrName>style.visibility</p:attrName>
                                        </p:attrNameLst>
                                      </p:cBhvr>
                                      <p:to>
                                        <p:strVal val="visible"/>
                                      </p:to>
                                    </p:set>
                                    <p:animEffect transition="in" filter="fade">
                                      <p:cBhvr>
                                        <p:cTn id="126" dur="1000"/>
                                        <p:tgtEl>
                                          <p:spTgt spid="3">
                                            <p:txEl>
                                              <p:pRg st="23" end="23"/>
                                            </p:txEl>
                                          </p:spTgt>
                                        </p:tgtEl>
                                      </p:cBhvr>
                                    </p:animEffect>
                                    <p:anim calcmode="lin" valueType="num">
                                      <p:cBhvr>
                                        <p:cTn id="127"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23" end="23"/>
                                            </p:txEl>
                                          </p:spTgt>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3">
                                            <p:txEl>
                                              <p:pRg st="24" end="24"/>
                                            </p:txEl>
                                          </p:spTgt>
                                        </p:tgtEl>
                                        <p:attrNameLst>
                                          <p:attrName>style.visibility</p:attrName>
                                        </p:attrNameLst>
                                      </p:cBhvr>
                                      <p:to>
                                        <p:strVal val="visible"/>
                                      </p:to>
                                    </p:set>
                                    <p:animEffect transition="in" filter="fade">
                                      <p:cBhvr>
                                        <p:cTn id="131" dur="1000"/>
                                        <p:tgtEl>
                                          <p:spTgt spid="3">
                                            <p:txEl>
                                              <p:pRg st="24" end="24"/>
                                            </p:txEl>
                                          </p:spTgt>
                                        </p:tgtEl>
                                      </p:cBhvr>
                                    </p:animEffect>
                                    <p:anim calcmode="lin" valueType="num">
                                      <p:cBhvr>
                                        <p:cTn id="132"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33" dur="1000" fill="hold"/>
                                        <p:tgtEl>
                                          <p:spTgt spid="3">
                                            <p:txEl>
                                              <p:pRg st="24" end="24"/>
                                            </p:txEl>
                                          </p:spTgt>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3">
                                            <p:txEl>
                                              <p:pRg st="25" end="25"/>
                                            </p:txEl>
                                          </p:spTgt>
                                        </p:tgtEl>
                                        <p:attrNameLst>
                                          <p:attrName>style.visibility</p:attrName>
                                        </p:attrNameLst>
                                      </p:cBhvr>
                                      <p:to>
                                        <p:strVal val="visible"/>
                                      </p:to>
                                    </p:set>
                                    <p:animEffect transition="in" filter="fade">
                                      <p:cBhvr>
                                        <p:cTn id="136" dur="1000"/>
                                        <p:tgtEl>
                                          <p:spTgt spid="3">
                                            <p:txEl>
                                              <p:pRg st="25" end="25"/>
                                            </p:txEl>
                                          </p:spTgt>
                                        </p:tgtEl>
                                      </p:cBhvr>
                                    </p:animEffect>
                                    <p:anim calcmode="lin" valueType="num">
                                      <p:cBhvr>
                                        <p:cTn id="137"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38" dur="1000" fill="hold"/>
                                        <p:tgtEl>
                                          <p:spTgt spid="3">
                                            <p:txEl>
                                              <p:pRg st="25" end="25"/>
                                            </p:txEl>
                                          </p:spTgt>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3">
                                            <p:txEl>
                                              <p:pRg st="26" end="26"/>
                                            </p:txEl>
                                          </p:spTgt>
                                        </p:tgtEl>
                                        <p:attrNameLst>
                                          <p:attrName>style.visibility</p:attrName>
                                        </p:attrNameLst>
                                      </p:cBhvr>
                                      <p:to>
                                        <p:strVal val="visible"/>
                                      </p:to>
                                    </p:set>
                                    <p:animEffect transition="in" filter="fade">
                                      <p:cBhvr>
                                        <p:cTn id="141" dur="1000"/>
                                        <p:tgtEl>
                                          <p:spTgt spid="3">
                                            <p:txEl>
                                              <p:pRg st="26" end="26"/>
                                            </p:txEl>
                                          </p:spTgt>
                                        </p:tgtEl>
                                      </p:cBhvr>
                                    </p:animEffect>
                                    <p:anim calcmode="lin" valueType="num">
                                      <p:cBhvr>
                                        <p:cTn id="142"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43" dur="1000" fill="hold"/>
                                        <p:tgtEl>
                                          <p:spTgt spid="3">
                                            <p:txEl>
                                              <p:pRg st="26" end="26"/>
                                            </p:txEl>
                                          </p:spTgt>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3">
                                            <p:txEl>
                                              <p:pRg st="27" end="27"/>
                                            </p:txEl>
                                          </p:spTgt>
                                        </p:tgtEl>
                                        <p:attrNameLst>
                                          <p:attrName>style.visibility</p:attrName>
                                        </p:attrNameLst>
                                      </p:cBhvr>
                                      <p:to>
                                        <p:strVal val="visible"/>
                                      </p:to>
                                    </p:set>
                                    <p:animEffect transition="in" filter="fade">
                                      <p:cBhvr>
                                        <p:cTn id="146" dur="1000"/>
                                        <p:tgtEl>
                                          <p:spTgt spid="3">
                                            <p:txEl>
                                              <p:pRg st="27" end="27"/>
                                            </p:txEl>
                                          </p:spTgt>
                                        </p:tgtEl>
                                      </p:cBhvr>
                                    </p:animEffect>
                                    <p:anim calcmode="lin" valueType="num">
                                      <p:cBhvr>
                                        <p:cTn id="147" dur="100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48" dur="1000" fill="hold"/>
                                        <p:tgtEl>
                                          <p:spTgt spid="3">
                                            <p:txEl>
                                              <p:pRg st="27" end="2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50" y="609600"/>
            <a:ext cx="7872080" cy="1356360"/>
          </a:xfrm>
        </p:spPr>
        <p:txBody>
          <a:bodyPr>
            <a:normAutofit/>
          </a:bodyPr>
          <a:lstStyle/>
          <a:p>
            <a:r>
              <a:rPr lang="nl-NL" sz="4400" b="1" dirty="0" smtClean="0">
                <a:latin typeface="Calibri" panose="020F0502020204030204" pitchFamily="34" charset="0"/>
              </a:rPr>
              <a:t>Wanneer is een zoetstof veilig?</a:t>
            </a:r>
            <a:endParaRPr lang="nl-NL" sz="4400" b="1" dirty="0">
              <a:latin typeface="Calibri" panose="020F0502020204030204" pitchFamily="34" charset="0"/>
            </a:endParaRPr>
          </a:p>
        </p:txBody>
      </p:sp>
      <p:sp>
        <p:nvSpPr>
          <p:cNvPr id="3" name="Tijdelijke aanduiding voor inhoud 2"/>
          <p:cNvSpPr>
            <a:spLocks noGrp="1"/>
          </p:cNvSpPr>
          <p:nvPr>
            <p:ph idx="1"/>
          </p:nvPr>
        </p:nvSpPr>
        <p:spPr>
          <a:xfrm>
            <a:off x="931678" y="1628398"/>
            <a:ext cx="7404653" cy="4038600"/>
          </a:xfrm>
        </p:spPr>
        <p:txBody>
          <a:bodyPr>
            <a:normAutofit lnSpcReduction="10000"/>
          </a:bodyPr>
          <a:lstStyle/>
          <a:p>
            <a:pPr marL="0" indent="0">
              <a:lnSpc>
                <a:spcPct val="150000"/>
              </a:lnSpc>
              <a:spcBef>
                <a:spcPts val="750"/>
              </a:spcBef>
              <a:buClrTx/>
              <a:buSzTx/>
              <a:buNone/>
            </a:pPr>
            <a:r>
              <a:rPr lang="nl-NL" sz="1600" dirty="0" smtClean="0">
                <a:solidFill>
                  <a:schemeClr val="tx2"/>
                </a:solidFill>
                <a:latin typeface="Calibri" panose="020F0502020204030204"/>
              </a:rPr>
              <a:t>Zoetstoffen mogen </a:t>
            </a:r>
            <a:r>
              <a:rPr lang="nl-NL" sz="1600" b="1" dirty="0" smtClean="0">
                <a:solidFill>
                  <a:schemeClr val="tx2"/>
                </a:solidFill>
                <a:latin typeface="Calibri" panose="020F0502020204030204"/>
              </a:rPr>
              <a:t>alleen</a:t>
            </a:r>
            <a:r>
              <a:rPr lang="nl-NL" sz="1600" dirty="0" smtClean="0">
                <a:solidFill>
                  <a:schemeClr val="tx2"/>
                </a:solidFill>
                <a:latin typeface="Calibri" panose="020F0502020204030204"/>
              </a:rPr>
              <a:t> in voedingsmiddelen worden gebruikt als duidelijk is dat ze veilig zijn. Aan de veiligheid worden </a:t>
            </a:r>
            <a:r>
              <a:rPr lang="nl-NL" sz="1600" b="1" dirty="0" smtClean="0">
                <a:solidFill>
                  <a:schemeClr val="tx2"/>
                </a:solidFill>
                <a:latin typeface="Calibri" panose="020F0502020204030204"/>
              </a:rPr>
              <a:t>hoge eisen </a:t>
            </a:r>
            <a:r>
              <a:rPr lang="nl-NL" sz="1600" dirty="0" smtClean="0">
                <a:solidFill>
                  <a:schemeClr val="tx2"/>
                </a:solidFill>
                <a:latin typeface="Calibri" panose="020F0502020204030204"/>
              </a:rPr>
              <a:t>gesteld door o.a. de EFSA. </a:t>
            </a:r>
            <a:endParaRPr lang="nl-NL" sz="1600" b="1" dirty="0" smtClean="0">
              <a:solidFill>
                <a:schemeClr val="tx2"/>
              </a:solidFill>
              <a:latin typeface="Calibri" panose="020F0502020204030204"/>
            </a:endParaRPr>
          </a:p>
          <a:p>
            <a:pPr marL="0" indent="0">
              <a:lnSpc>
                <a:spcPct val="150000"/>
              </a:lnSpc>
              <a:spcBef>
                <a:spcPts val="750"/>
              </a:spcBef>
              <a:buClrTx/>
              <a:buSzTx/>
              <a:buNone/>
            </a:pPr>
            <a:endParaRPr lang="nl-NL" sz="1600" b="1" dirty="0">
              <a:solidFill>
                <a:schemeClr val="tx2"/>
              </a:solidFill>
              <a:latin typeface="Calibri" panose="020F0502020204030204"/>
            </a:endParaRPr>
          </a:p>
          <a:p>
            <a:pPr marL="0" indent="0">
              <a:lnSpc>
                <a:spcPct val="150000"/>
              </a:lnSpc>
              <a:spcBef>
                <a:spcPts val="750"/>
              </a:spcBef>
              <a:buClrTx/>
              <a:buSzTx/>
              <a:buNone/>
            </a:pPr>
            <a:r>
              <a:rPr lang="nl-NL" sz="1600" b="1" dirty="0" smtClean="0">
                <a:solidFill>
                  <a:schemeClr val="tx2"/>
                </a:solidFill>
                <a:latin typeface="Calibri" panose="020F0502020204030204"/>
              </a:rPr>
              <a:t>EFSA </a:t>
            </a:r>
            <a:r>
              <a:rPr lang="nl-NL" sz="1600" b="1" dirty="0">
                <a:solidFill>
                  <a:schemeClr val="tx2"/>
                </a:solidFill>
                <a:latin typeface="Calibri" panose="020F0502020204030204"/>
              </a:rPr>
              <a:t>– Europese Autoriteit voor Voedselveiligheid</a:t>
            </a:r>
          </a:p>
          <a:p>
            <a:pPr marL="514350" lvl="1" indent="-171450">
              <a:lnSpc>
                <a:spcPct val="150000"/>
              </a:lnSpc>
              <a:spcBef>
                <a:spcPts val="375"/>
              </a:spcBef>
              <a:spcAft>
                <a:spcPts val="0"/>
              </a:spcAft>
              <a:buClrTx/>
              <a:buSzTx/>
              <a:buFont typeface="Arial" panose="020B0604020202020204" pitchFamily="34" charset="0"/>
              <a:buChar char="•"/>
            </a:pPr>
            <a:r>
              <a:rPr lang="nl-NL" sz="1600" dirty="0">
                <a:solidFill>
                  <a:schemeClr val="tx2"/>
                </a:solidFill>
                <a:latin typeface="Calibri" panose="020F0502020204030204"/>
              </a:rPr>
              <a:t>Onafhankelijk wetenschappelijk onderzoeksinstituut </a:t>
            </a:r>
            <a:r>
              <a:rPr lang="nl-NL" sz="1600" dirty="0">
                <a:solidFill>
                  <a:schemeClr val="tx2"/>
                </a:solidFill>
                <a:latin typeface="Calibri" panose="020F0502020204030204"/>
                <a:sym typeface="Wingdings" panose="05000000000000000000" pitchFamily="2" charset="2"/>
              </a:rPr>
              <a:t> voedselveiligheid</a:t>
            </a:r>
            <a:endParaRPr lang="nl-NL" sz="1600" dirty="0">
              <a:solidFill>
                <a:schemeClr val="tx2"/>
              </a:solidFill>
              <a:latin typeface="Calibri" panose="020F0502020204030204"/>
            </a:endParaRPr>
          </a:p>
          <a:p>
            <a:pPr marL="514350" lvl="1" indent="-171450">
              <a:lnSpc>
                <a:spcPct val="150000"/>
              </a:lnSpc>
              <a:spcBef>
                <a:spcPts val="375"/>
              </a:spcBef>
              <a:spcAft>
                <a:spcPts val="0"/>
              </a:spcAft>
              <a:buClrTx/>
              <a:buSzTx/>
              <a:buFont typeface="Arial" panose="020B0604020202020204" pitchFamily="34" charset="0"/>
              <a:buChar char="•"/>
            </a:pPr>
            <a:r>
              <a:rPr lang="nl-NL" sz="1600" dirty="0">
                <a:solidFill>
                  <a:schemeClr val="tx2"/>
                </a:solidFill>
                <a:latin typeface="Calibri" panose="020F0502020204030204"/>
              </a:rPr>
              <a:t>Nieuwe zoetstoffen: Grondig onderzoek door onafhankelijke wetenschappers</a:t>
            </a:r>
          </a:p>
          <a:p>
            <a:pPr marL="514350" lvl="1" indent="-171450">
              <a:lnSpc>
                <a:spcPct val="150000"/>
              </a:lnSpc>
              <a:spcBef>
                <a:spcPts val="375"/>
              </a:spcBef>
              <a:spcAft>
                <a:spcPts val="0"/>
              </a:spcAft>
              <a:buClrTx/>
              <a:buSzTx/>
              <a:buFont typeface="Arial" panose="020B0604020202020204" pitchFamily="34" charset="0"/>
              <a:buChar char="•"/>
            </a:pPr>
            <a:r>
              <a:rPr lang="nl-NL" sz="1600" dirty="0">
                <a:solidFill>
                  <a:schemeClr val="tx2"/>
                </a:solidFill>
                <a:latin typeface="Calibri" panose="020F0502020204030204"/>
              </a:rPr>
              <a:t>Bestaande zoetstoffen: regelmatige evaluatie van veiligheid door onafhankelijk </a:t>
            </a:r>
            <a:r>
              <a:rPr lang="nl-NL" sz="1600" dirty="0" smtClean="0">
                <a:solidFill>
                  <a:schemeClr val="tx2"/>
                </a:solidFill>
                <a:latin typeface="Calibri" panose="020F0502020204030204"/>
              </a:rPr>
              <a:t>onderzoek</a:t>
            </a:r>
          </a:p>
          <a:p>
            <a:pPr marL="514350" lvl="1" indent="-171450">
              <a:lnSpc>
                <a:spcPct val="150000"/>
              </a:lnSpc>
              <a:spcBef>
                <a:spcPts val="375"/>
              </a:spcBef>
              <a:spcAft>
                <a:spcPts val="0"/>
              </a:spcAft>
              <a:buClrTx/>
              <a:buSzTx/>
              <a:buFont typeface="Arial" panose="020B0604020202020204" pitchFamily="34" charset="0"/>
              <a:buChar char="•"/>
            </a:pPr>
            <a:r>
              <a:rPr lang="nl-NL" sz="1600" dirty="0">
                <a:solidFill>
                  <a:schemeClr val="tx2"/>
                </a:solidFill>
              </a:rPr>
              <a:t>Alle </a:t>
            </a:r>
            <a:r>
              <a:rPr lang="nl-NL" sz="1600" dirty="0" smtClean="0">
                <a:solidFill>
                  <a:schemeClr val="tx2"/>
                </a:solidFill>
              </a:rPr>
              <a:t>zoetstoffen </a:t>
            </a:r>
            <a:r>
              <a:rPr lang="nl-NL" sz="1600" dirty="0">
                <a:solidFill>
                  <a:schemeClr val="tx2"/>
                </a:solidFill>
              </a:rPr>
              <a:t>die binnen Europa zijn goedgekeurd voor gebruik in levensmiddelen krijgen een E-nummer </a:t>
            </a:r>
            <a:r>
              <a:rPr lang="nl-NL" sz="1600" dirty="0" smtClean="0">
                <a:solidFill>
                  <a:schemeClr val="tx2"/>
                </a:solidFill>
              </a:rPr>
              <a:t>toegewezen</a:t>
            </a:r>
            <a:endParaRPr lang="nl-NL" sz="1275" dirty="0">
              <a:solidFill>
                <a:schemeClr val="tx2"/>
              </a:solidFill>
              <a:latin typeface="Calibri" panose="020F0502020204030204"/>
            </a:endParaRPr>
          </a:p>
          <a:p>
            <a:pPr marL="34290" indent="0">
              <a:buNone/>
            </a:pPr>
            <a:endParaRPr lang="nl-NL" dirty="0"/>
          </a:p>
        </p:txBody>
      </p:sp>
      <p:pic>
        <p:nvPicPr>
          <p:cNvPr id="5" name="Afbeelding 4"/>
          <p:cNvPicPr>
            <a:picLocks noChangeAspect="1"/>
          </p:cNvPicPr>
          <p:nvPr/>
        </p:nvPicPr>
        <p:blipFill>
          <a:blip r:embed="rId3"/>
          <a:stretch>
            <a:fillRect/>
          </a:stretch>
        </p:blipFill>
        <p:spPr>
          <a:xfrm>
            <a:off x="6506172" y="5797270"/>
            <a:ext cx="2341067" cy="59746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67" y="5513423"/>
            <a:ext cx="1865811" cy="881307"/>
          </a:xfrm>
          <a:prstGeom prst="rect">
            <a:avLst/>
          </a:prstGeom>
        </p:spPr>
      </p:pic>
    </p:spTree>
    <p:extLst>
      <p:ext uri="{BB962C8B-B14F-4D97-AF65-F5344CB8AC3E}">
        <p14:creationId xmlns:p14="http://schemas.microsoft.com/office/powerpoint/2010/main" val="349440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69" y="513347"/>
            <a:ext cx="8767660" cy="5920740"/>
          </a:xfrm>
          <a:prstGeom prst="rect">
            <a:avLst/>
          </a:prstGeom>
        </p:spPr>
      </p:pic>
      <p:sp>
        <p:nvSpPr>
          <p:cNvPr id="6" name="Rechthoek 5"/>
          <p:cNvSpPr/>
          <p:nvPr/>
        </p:nvSpPr>
        <p:spPr>
          <a:xfrm>
            <a:off x="191069" y="513347"/>
            <a:ext cx="8767660" cy="5920740"/>
          </a:xfrm>
          <a:prstGeom prst="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r>
              <a:rPr lang="nl-NL" sz="4400" b="1" dirty="0" smtClean="0">
                <a:latin typeface="Calibri" panose="020F0502020204030204" pitchFamily="34" charset="0"/>
              </a:rPr>
              <a:t>Wat is een E-nummer?</a:t>
            </a:r>
            <a:endParaRPr lang="nl-NL" sz="4400" b="1" dirty="0">
              <a:latin typeface="Calibri" panose="020F0502020204030204" pitchFamily="34" charset="0"/>
            </a:endParaRPr>
          </a:p>
        </p:txBody>
      </p:sp>
      <p:pic>
        <p:nvPicPr>
          <p:cNvPr id="5" name="Afbeelding 4"/>
          <p:cNvPicPr>
            <a:picLocks noChangeAspect="1"/>
          </p:cNvPicPr>
          <p:nvPr/>
        </p:nvPicPr>
        <p:blipFill>
          <a:blip r:embed="rId4"/>
          <a:stretch>
            <a:fillRect/>
          </a:stretch>
        </p:blipFill>
        <p:spPr>
          <a:xfrm>
            <a:off x="6506172" y="5797270"/>
            <a:ext cx="2341067" cy="597460"/>
          </a:xfrm>
          <a:prstGeom prst="rect">
            <a:avLst/>
          </a:prstGeom>
        </p:spPr>
      </p:pic>
      <p:sp>
        <p:nvSpPr>
          <p:cNvPr id="3" name="Tijdelijke aanduiding voor inhoud 2"/>
          <p:cNvSpPr>
            <a:spLocks noGrp="1"/>
          </p:cNvSpPr>
          <p:nvPr>
            <p:ph idx="1"/>
          </p:nvPr>
        </p:nvSpPr>
        <p:spPr>
          <a:xfrm>
            <a:off x="859237" y="1547037"/>
            <a:ext cx="7404653" cy="4038600"/>
          </a:xfrm>
        </p:spPr>
        <p:txBody>
          <a:bodyPr>
            <a:normAutofit/>
          </a:bodyPr>
          <a:lstStyle/>
          <a:p>
            <a:pPr lvl="1" indent="0">
              <a:spcBef>
                <a:spcPts val="375"/>
              </a:spcBef>
              <a:spcAft>
                <a:spcPts val="0"/>
              </a:spcAft>
              <a:buClrTx/>
              <a:buSzTx/>
              <a:buNone/>
            </a:pPr>
            <a:endParaRPr lang="nl-NL" sz="1275" dirty="0">
              <a:solidFill>
                <a:schemeClr val="tx2"/>
              </a:solidFill>
              <a:latin typeface="Calibri" panose="020F0502020204030204"/>
            </a:endParaRPr>
          </a:p>
          <a:p>
            <a:pPr marL="514350" lvl="1" indent="-171450">
              <a:lnSpc>
                <a:spcPct val="110000"/>
              </a:lnSpc>
              <a:spcBef>
                <a:spcPts val="375"/>
              </a:spcBef>
              <a:spcAft>
                <a:spcPts val="0"/>
              </a:spcAft>
              <a:buClrTx/>
              <a:buSzTx/>
              <a:buFont typeface="Arial" panose="020B0604020202020204" pitchFamily="34" charset="0"/>
              <a:buChar char="•"/>
            </a:pPr>
            <a:r>
              <a:rPr lang="nl-NL" sz="1600" b="1" dirty="0" smtClean="0">
                <a:solidFill>
                  <a:schemeClr val="tx2"/>
                </a:solidFill>
                <a:latin typeface="Calibri" panose="020F0502020204030204"/>
              </a:rPr>
              <a:t>E-nummers</a:t>
            </a:r>
            <a:r>
              <a:rPr lang="nl-NL" sz="1600" dirty="0" smtClean="0">
                <a:solidFill>
                  <a:schemeClr val="tx2"/>
                </a:solidFill>
                <a:latin typeface="Calibri" panose="020F0502020204030204"/>
              </a:rPr>
              <a:t> zijn stoffen die extra als </a:t>
            </a:r>
            <a:r>
              <a:rPr lang="nl-NL" sz="1600" b="1" dirty="0" smtClean="0">
                <a:solidFill>
                  <a:schemeClr val="tx2"/>
                </a:solidFill>
                <a:latin typeface="Calibri" panose="020F0502020204030204"/>
              </a:rPr>
              <a:t>hulpstof</a:t>
            </a:r>
            <a:r>
              <a:rPr lang="nl-NL" sz="1600" dirty="0" smtClean="0">
                <a:solidFill>
                  <a:schemeClr val="tx2"/>
                </a:solidFill>
                <a:latin typeface="Calibri" panose="020F0502020204030204"/>
              </a:rPr>
              <a:t> aan voedingsmiddelen worden toegevoegd (additieven), om </a:t>
            </a:r>
            <a:r>
              <a:rPr lang="nl-NL" sz="1600" dirty="0">
                <a:solidFill>
                  <a:schemeClr val="tx2"/>
                </a:solidFill>
                <a:latin typeface="Calibri" panose="020F0502020204030204"/>
              </a:rPr>
              <a:t>uiterlijk, smaak en houdbaarheid </a:t>
            </a:r>
            <a:r>
              <a:rPr lang="nl-NL" sz="1600" dirty="0" smtClean="0">
                <a:solidFill>
                  <a:schemeClr val="tx2"/>
                </a:solidFill>
                <a:latin typeface="Calibri" panose="020F0502020204030204"/>
              </a:rPr>
              <a:t>te verbeteren</a:t>
            </a:r>
          </a:p>
          <a:p>
            <a:pPr marL="514350" lvl="1" indent="-171450">
              <a:lnSpc>
                <a:spcPct val="110000"/>
              </a:lnSpc>
              <a:spcBef>
                <a:spcPts val="375"/>
              </a:spcBef>
              <a:spcAft>
                <a:spcPts val="0"/>
              </a:spcAft>
              <a:buClrTx/>
              <a:buSzTx/>
              <a:buFont typeface="Arial" panose="020B0604020202020204" pitchFamily="34" charset="0"/>
              <a:buChar char="•"/>
            </a:pPr>
            <a:r>
              <a:rPr lang="nl-NL" sz="1600" dirty="0" smtClean="0">
                <a:solidFill>
                  <a:schemeClr val="tx2"/>
                </a:solidFill>
                <a:latin typeface="Calibri" panose="020F0502020204030204"/>
              </a:rPr>
              <a:t>Deze hulpstoffen zijn door de Europese Unie goedgekeurd om te gebruiken in voedsel</a:t>
            </a:r>
          </a:p>
          <a:p>
            <a:pPr marL="514350" lvl="1" indent="-171450">
              <a:lnSpc>
                <a:spcPct val="110000"/>
              </a:lnSpc>
              <a:spcBef>
                <a:spcPts val="375"/>
              </a:spcBef>
              <a:spcAft>
                <a:spcPts val="0"/>
              </a:spcAft>
              <a:buClrTx/>
              <a:buSzTx/>
              <a:buFont typeface="Arial" panose="020B0604020202020204" pitchFamily="34" charset="0"/>
              <a:buChar char="•"/>
            </a:pPr>
            <a:r>
              <a:rPr lang="nl-NL" sz="1600" dirty="0" smtClean="0">
                <a:solidFill>
                  <a:schemeClr val="tx2"/>
                </a:solidFill>
                <a:latin typeface="Calibri" panose="020F0502020204030204"/>
              </a:rPr>
              <a:t>E-nummer is dus een garantie voor veiligheid</a:t>
            </a:r>
            <a:endParaRPr lang="nl-NL" sz="1600" dirty="0">
              <a:solidFill>
                <a:schemeClr val="tx2"/>
              </a:solidFill>
              <a:latin typeface="Calibri" panose="020F0502020204030204"/>
            </a:endParaRPr>
          </a:p>
          <a:p>
            <a:pPr marL="514350" lvl="1" indent="-171450">
              <a:lnSpc>
                <a:spcPct val="110000"/>
              </a:lnSpc>
              <a:spcBef>
                <a:spcPts val="375"/>
              </a:spcBef>
              <a:spcAft>
                <a:spcPts val="0"/>
              </a:spcAft>
              <a:buClrTx/>
              <a:buSzTx/>
              <a:buFont typeface="Arial" panose="020B0604020202020204" pitchFamily="34" charset="0"/>
              <a:buChar char="•"/>
            </a:pPr>
            <a:r>
              <a:rPr lang="nl-NL" sz="1600" dirty="0">
                <a:solidFill>
                  <a:schemeClr val="tx2"/>
                </a:solidFill>
                <a:latin typeface="Calibri" panose="020F0502020204030204"/>
              </a:rPr>
              <a:t>‘E’ staat voor ‘European’</a:t>
            </a:r>
          </a:p>
          <a:p>
            <a:pPr marL="514350" lvl="1" indent="-171450">
              <a:lnSpc>
                <a:spcPct val="110000"/>
              </a:lnSpc>
              <a:spcBef>
                <a:spcPts val="375"/>
              </a:spcBef>
              <a:spcAft>
                <a:spcPts val="0"/>
              </a:spcAft>
              <a:buClrTx/>
              <a:buSzTx/>
              <a:buFont typeface="Arial" panose="020B0604020202020204" pitchFamily="34" charset="0"/>
              <a:buChar char="•"/>
            </a:pPr>
            <a:r>
              <a:rPr lang="nl-NL" sz="1600" dirty="0" smtClean="0">
                <a:solidFill>
                  <a:schemeClr val="tx2"/>
                </a:solidFill>
                <a:latin typeface="Calibri" panose="020F0502020204030204"/>
              </a:rPr>
              <a:t>E420, E421, E950-E968 zijn zoetstoffen</a:t>
            </a:r>
          </a:p>
          <a:p>
            <a:pPr marL="514350" lvl="1" indent="-171450">
              <a:lnSpc>
                <a:spcPct val="110000"/>
              </a:lnSpc>
              <a:spcBef>
                <a:spcPts val="375"/>
              </a:spcBef>
              <a:spcAft>
                <a:spcPts val="0"/>
              </a:spcAft>
              <a:buClrTx/>
              <a:buSzTx/>
              <a:buFont typeface="Arial" panose="020B0604020202020204" pitchFamily="34" charset="0"/>
              <a:buChar char="•"/>
            </a:pPr>
            <a:r>
              <a:rPr lang="nl-NL" sz="1600" dirty="0" smtClean="0">
                <a:solidFill>
                  <a:schemeClr val="tx2"/>
                </a:solidFill>
              </a:rPr>
              <a:t>Stoffen die een natuurlijke oorsprong hebben, zoals citroenzuur of bietenrood, hebben ook een E-nummer, omdat ook zij als stof kunnen worden toegevoegd aan producten. </a:t>
            </a:r>
          </a:p>
          <a:p>
            <a:pPr marL="514350" lvl="1" indent="-171450">
              <a:lnSpc>
                <a:spcPct val="110000"/>
              </a:lnSpc>
              <a:spcBef>
                <a:spcPts val="375"/>
              </a:spcBef>
              <a:spcAft>
                <a:spcPts val="0"/>
              </a:spcAft>
              <a:buClrTx/>
              <a:buSzTx/>
              <a:buFont typeface="Arial" panose="020B0604020202020204" pitchFamily="34" charset="0"/>
              <a:buChar char="•"/>
            </a:pPr>
            <a:r>
              <a:rPr lang="nl-NL" sz="1600" dirty="0" smtClean="0">
                <a:solidFill>
                  <a:schemeClr val="tx2"/>
                </a:solidFill>
              </a:rPr>
              <a:t>Fabrikanten moeten altijd een additief op het etiket vermelden. Dit kan op twee manieren: volledige naam of met het E-nummer. </a:t>
            </a:r>
            <a:endParaRPr lang="nl-NL" sz="1600" dirty="0">
              <a:solidFill>
                <a:schemeClr val="tx2"/>
              </a:solidFill>
              <a:latin typeface="Calibri" panose="020F0502020204030204"/>
            </a:endParaRPr>
          </a:p>
          <a:p>
            <a:pPr lvl="1" indent="0">
              <a:spcBef>
                <a:spcPts val="375"/>
              </a:spcBef>
              <a:spcAft>
                <a:spcPts val="0"/>
              </a:spcAft>
              <a:buClrTx/>
              <a:buSzTx/>
              <a:buNone/>
            </a:pPr>
            <a:endParaRPr lang="nl-NL" sz="1275" dirty="0">
              <a:solidFill>
                <a:schemeClr val="tx2"/>
              </a:solidFill>
              <a:latin typeface="Calibri" panose="020F0502020204030204"/>
            </a:endParaRPr>
          </a:p>
          <a:p>
            <a:endParaRPr lang="nl-NL" dirty="0"/>
          </a:p>
        </p:txBody>
      </p:sp>
    </p:spTree>
    <p:extLst>
      <p:ext uri="{BB962C8B-B14F-4D97-AF65-F5344CB8AC3E}">
        <p14:creationId xmlns:p14="http://schemas.microsoft.com/office/powerpoint/2010/main" val="338748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b="1" dirty="0" smtClean="0">
                <a:latin typeface="Calibri" panose="020F0502020204030204" pitchFamily="34" charset="0"/>
              </a:rPr>
              <a:t>Hoeveel zoetstoffen mag je per dag eten of drinken?</a:t>
            </a:r>
            <a:endParaRPr lang="nl-NL" sz="4400" b="1" dirty="0">
              <a:latin typeface="Calibri" panose="020F0502020204030204" pitchFamily="34" charset="0"/>
            </a:endParaRPr>
          </a:p>
        </p:txBody>
      </p:sp>
      <p:sp>
        <p:nvSpPr>
          <p:cNvPr id="3" name="Tijdelijke aanduiding voor inhoud 2"/>
          <p:cNvSpPr>
            <a:spLocks noGrp="1"/>
          </p:cNvSpPr>
          <p:nvPr>
            <p:ph idx="1"/>
          </p:nvPr>
        </p:nvSpPr>
        <p:spPr/>
        <p:txBody>
          <a:bodyPr>
            <a:normAutofit/>
          </a:bodyPr>
          <a:lstStyle/>
          <a:p>
            <a:pPr marL="628650" lvl="1" indent="-285750">
              <a:lnSpc>
                <a:spcPct val="110000"/>
              </a:lnSpc>
              <a:spcBef>
                <a:spcPts val="375"/>
              </a:spcBef>
              <a:spcAft>
                <a:spcPts val="0"/>
              </a:spcAft>
              <a:buClrTx/>
              <a:buSzTx/>
            </a:pPr>
            <a:r>
              <a:rPr lang="nl-NL" sz="1600" dirty="0" smtClean="0">
                <a:solidFill>
                  <a:schemeClr val="tx2"/>
                </a:solidFill>
                <a:latin typeface="Calibri" panose="020F0502020204030204"/>
              </a:rPr>
              <a:t>De EFSA stelt op basis van grondig onderzoek een </a:t>
            </a:r>
            <a:r>
              <a:rPr lang="nl-NL" sz="1600" b="1" dirty="0" smtClean="0">
                <a:solidFill>
                  <a:schemeClr val="tx2"/>
                </a:solidFill>
                <a:latin typeface="Calibri" panose="020F0502020204030204"/>
              </a:rPr>
              <a:t>Aanvaardbare Dagelijkse Inname (ADI) </a:t>
            </a:r>
            <a:r>
              <a:rPr lang="nl-NL" sz="1600" dirty="0" smtClean="0">
                <a:solidFill>
                  <a:schemeClr val="tx2"/>
                </a:solidFill>
                <a:latin typeface="Calibri" panose="020F0502020204030204"/>
              </a:rPr>
              <a:t>per zoetstof vast</a:t>
            </a:r>
          </a:p>
          <a:p>
            <a:pPr marL="628650" lvl="1" indent="-285750">
              <a:lnSpc>
                <a:spcPct val="110000"/>
              </a:lnSpc>
              <a:spcBef>
                <a:spcPts val="375"/>
              </a:spcBef>
              <a:spcAft>
                <a:spcPts val="0"/>
              </a:spcAft>
              <a:buClrTx/>
              <a:buSzTx/>
            </a:pPr>
            <a:r>
              <a:rPr lang="nl-NL" sz="1600" dirty="0" smtClean="0">
                <a:solidFill>
                  <a:schemeClr val="tx2"/>
                </a:solidFill>
                <a:latin typeface="Calibri" panose="020F0502020204030204"/>
              </a:rPr>
              <a:t>ADI is de hoeveelheid </a:t>
            </a:r>
            <a:r>
              <a:rPr lang="nl-NL" sz="1600" dirty="0">
                <a:solidFill>
                  <a:schemeClr val="tx2"/>
                </a:solidFill>
                <a:latin typeface="Calibri" panose="020F0502020204030204"/>
              </a:rPr>
              <a:t>van een stof die </a:t>
            </a:r>
            <a:r>
              <a:rPr lang="nl-NL" sz="1600" dirty="0" smtClean="0">
                <a:solidFill>
                  <a:schemeClr val="tx2"/>
                </a:solidFill>
                <a:latin typeface="Calibri" panose="020F0502020204030204"/>
              </a:rPr>
              <a:t>iemand dagelijks </a:t>
            </a:r>
            <a:r>
              <a:rPr lang="nl-NL" sz="1600" dirty="0">
                <a:solidFill>
                  <a:schemeClr val="tx2"/>
                </a:solidFill>
                <a:latin typeface="Calibri" panose="020F0502020204030204"/>
              </a:rPr>
              <a:t>een leven lang kan </a:t>
            </a:r>
            <a:r>
              <a:rPr lang="nl-NL" sz="1600" dirty="0" smtClean="0">
                <a:solidFill>
                  <a:schemeClr val="tx2"/>
                </a:solidFill>
                <a:latin typeface="Calibri" panose="020F0502020204030204"/>
              </a:rPr>
              <a:t>innemen</a:t>
            </a:r>
            <a:r>
              <a:rPr lang="nl-NL" sz="1600" dirty="0">
                <a:solidFill>
                  <a:schemeClr val="tx2"/>
                </a:solidFill>
                <a:latin typeface="Calibri" panose="020F0502020204030204"/>
              </a:rPr>
              <a:t>, zonder gezondheidsrisico’s</a:t>
            </a:r>
          </a:p>
          <a:p>
            <a:pPr marL="628650" lvl="1" indent="-285750">
              <a:lnSpc>
                <a:spcPct val="110000"/>
              </a:lnSpc>
              <a:spcBef>
                <a:spcPts val="375"/>
              </a:spcBef>
              <a:spcAft>
                <a:spcPts val="0"/>
              </a:spcAft>
              <a:buClrTx/>
              <a:buSzTx/>
            </a:pPr>
            <a:r>
              <a:rPr lang="nl-NL" sz="1600" dirty="0" smtClean="0">
                <a:solidFill>
                  <a:schemeClr val="tx2"/>
                </a:solidFill>
                <a:latin typeface="Calibri" panose="020F0502020204030204"/>
              </a:rPr>
              <a:t>Het wordt weergeven in milligram per kilogram lichaamsgewicht. De hoeveelheid zoetstof per dag, is voor </a:t>
            </a:r>
            <a:r>
              <a:rPr lang="nl-NL" sz="1600" b="1" dirty="0" smtClean="0">
                <a:solidFill>
                  <a:schemeClr val="tx2"/>
                </a:solidFill>
                <a:latin typeface="Calibri" panose="020F0502020204030204"/>
              </a:rPr>
              <a:t>kinderen en lichtere mensen daardoor lager</a:t>
            </a:r>
            <a:r>
              <a:rPr lang="nl-NL" sz="1600" dirty="0" smtClean="0">
                <a:solidFill>
                  <a:schemeClr val="tx2"/>
                </a:solidFill>
                <a:latin typeface="Calibri" panose="020F0502020204030204"/>
              </a:rPr>
              <a:t> dan voor mensen met een hoger lichaamsgewicht</a:t>
            </a:r>
            <a:endParaRPr lang="nl-NL" sz="1600" dirty="0">
              <a:solidFill>
                <a:schemeClr val="tx2"/>
              </a:solidFill>
              <a:latin typeface="Calibri" panose="020F0502020204030204"/>
            </a:endParaRPr>
          </a:p>
          <a:p>
            <a:pPr marL="628650" lvl="1" indent="-285750">
              <a:lnSpc>
                <a:spcPct val="110000"/>
              </a:lnSpc>
              <a:spcBef>
                <a:spcPts val="375"/>
              </a:spcBef>
              <a:spcAft>
                <a:spcPts val="0"/>
              </a:spcAft>
              <a:buClrTx/>
              <a:buSzTx/>
            </a:pPr>
            <a:r>
              <a:rPr lang="nl-NL" sz="1600" dirty="0" smtClean="0">
                <a:solidFill>
                  <a:schemeClr val="tx2"/>
                </a:solidFill>
                <a:latin typeface="Calibri" panose="020F0502020204030204"/>
              </a:rPr>
              <a:t>Bij </a:t>
            </a:r>
            <a:r>
              <a:rPr lang="nl-NL" sz="1600" dirty="0">
                <a:solidFill>
                  <a:schemeClr val="tx2"/>
                </a:solidFill>
                <a:latin typeface="Calibri" panose="020F0502020204030204"/>
              </a:rPr>
              <a:t>normaal </a:t>
            </a:r>
            <a:r>
              <a:rPr lang="nl-NL" sz="1600" dirty="0" smtClean="0">
                <a:solidFill>
                  <a:schemeClr val="tx2"/>
                </a:solidFill>
                <a:latin typeface="Calibri" panose="020F0502020204030204"/>
              </a:rPr>
              <a:t>voedingspatroon blijft de consument</a:t>
            </a:r>
            <a:r>
              <a:rPr lang="nl-NL" sz="1600" dirty="0" smtClean="0">
                <a:solidFill>
                  <a:srgbClr val="FF0000"/>
                </a:solidFill>
                <a:latin typeface="Calibri" panose="020F0502020204030204"/>
              </a:rPr>
              <a:t> </a:t>
            </a:r>
            <a:r>
              <a:rPr lang="nl-NL" sz="1600" dirty="0" smtClean="0">
                <a:solidFill>
                  <a:schemeClr val="tx2"/>
                </a:solidFill>
                <a:latin typeface="Calibri" panose="020F0502020204030204"/>
              </a:rPr>
              <a:t>ruim </a:t>
            </a:r>
            <a:r>
              <a:rPr lang="nl-NL" sz="1600" dirty="0">
                <a:solidFill>
                  <a:schemeClr val="tx2"/>
                </a:solidFill>
                <a:latin typeface="Calibri" panose="020F0502020204030204"/>
              </a:rPr>
              <a:t>onder </a:t>
            </a:r>
            <a:r>
              <a:rPr lang="nl-NL" sz="1600" dirty="0" smtClean="0">
                <a:solidFill>
                  <a:schemeClr val="tx2"/>
                </a:solidFill>
                <a:latin typeface="Calibri" panose="020F0502020204030204"/>
              </a:rPr>
              <a:t>deze waarden </a:t>
            </a:r>
            <a:r>
              <a:rPr lang="nl-NL" sz="1600" dirty="0" smtClean="0">
                <a:solidFill>
                  <a:schemeClr val="tx2"/>
                </a:solidFill>
                <a:latin typeface="Calibri" panose="020F0502020204030204"/>
              </a:rPr>
              <a:t>zitten</a:t>
            </a:r>
          </a:p>
          <a:p>
            <a:pPr marL="628650" lvl="1" indent="-285750">
              <a:lnSpc>
                <a:spcPct val="110000"/>
              </a:lnSpc>
              <a:spcBef>
                <a:spcPts val="375"/>
              </a:spcBef>
              <a:spcAft>
                <a:spcPts val="0"/>
              </a:spcAft>
              <a:buClrTx/>
              <a:buSzTx/>
            </a:pPr>
            <a:r>
              <a:rPr lang="nl-NL" sz="1600" dirty="0">
                <a:solidFill>
                  <a:schemeClr val="tx2"/>
                </a:solidFill>
              </a:rPr>
              <a:t>Voor de groep </a:t>
            </a:r>
            <a:r>
              <a:rPr lang="nl-NL" sz="1600" b="1" dirty="0">
                <a:solidFill>
                  <a:schemeClr val="tx2"/>
                </a:solidFill>
              </a:rPr>
              <a:t>polyolen</a:t>
            </a:r>
            <a:r>
              <a:rPr lang="nl-NL" sz="1600" dirty="0">
                <a:solidFill>
                  <a:schemeClr val="tx2"/>
                </a:solidFill>
              </a:rPr>
              <a:t> geldt dat er geen ADI is bepaald. De hoeveelheden van deze zoetstoffen in producten is zo laag, dat de ADI onrealistisch hoge waarden met zich mee zou brengen om de gezondheidsrisico’s in kaart te </a:t>
            </a:r>
            <a:r>
              <a:rPr lang="nl-NL" sz="1600" dirty="0" smtClean="0">
                <a:solidFill>
                  <a:schemeClr val="tx2"/>
                </a:solidFill>
              </a:rPr>
              <a:t>brengen</a:t>
            </a:r>
            <a:endParaRPr lang="nl-NL" sz="1600" dirty="0">
              <a:solidFill>
                <a:schemeClr val="tx2"/>
              </a:solidFill>
              <a:latin typeface="Calibri" panose="020F0502020204030204"/>
            </a:endParaRPr>
          </a:p>
          <a:p>
            <a:endParaRPr lang="nl-NL" dirty="0"/>
          </a:p>
        </p:txBody>
      </p:sp>
      <p:pic>
        <p:nvPicPr>
          <p:cNvPr id="5" name="Afbeelding 4"/>
          <p:cNvPicPr>
            <a:picLocks noChangeAspect="1"/>
          </p:cNvPicPr>
          <p:nvPr/>
        </p:nvPicPr>
        <p:blipFill>
          <a:blip r:embed="rId3"/>
          <a:stretch>
            <a:fillRect/>
          </a:stretch>
        </p:blipFill>
        <p:spPr>
          <a:xfrm>
            <a:off x="6506172" y="5797270"/>
            <a:ext cx="2341067" cy="597460"/>
          </a:xfrm>
          <a:prstGeom prst="rect">
            <a:avLst/>
          </a:prstGeom>
        </p:spPr>
      </p:pic>
    </p:spTree>
    <p:extLst>
      <p:ext uri="{BB962C8B-B14F-4D97-AF65-F5344CB8AC3E}">
        <p14:creationId xmlns:p14="http://schemas.microsoft.com/office/powerpoint/2010/main" val="206190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KCZ">
      <a:dk1>
        <a:srgbClr val="008CD1"/>
      </a:dk1>
      <a:lt1>
        <a:sysClr val="window" lastClr="FFFFFF"/>
      </a:lt1>
      <a:dk2>
        <a:srgbClr val="2A225D"/>
      </a:dk2>
      <a:lt2>
        <a:srgbClr val="FFFFFF"/>
      </a:lt2>
      <a:accent1>
        <a:srgbClr val="F18EAA"/>
      </a:accent1>
      <a:accent2>
        <a:srgbClr val="EB5F89"/>
      </a:accent2>
      <a:accent3>
        <a:srgbClr val="F7C8D8"/>
      </a:accent3>
      <a:accent4>
        <a:srgbClr val="008CD1"/>
      </a:accent4>
      <a:accent5>
        <a:srgbClr val="FFFFFF"/>
      </a:accent5>
      <a:accent6>
        <a:srgbClr val="FFFFFF"/>
      </a:accent6>
      <a:hlink>
        <a:srgbClr val="F7C8D8"/>
      </a:hlink>
      <a:folHlink>
        <a:srgbClr val="008CD1"/>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1765</TotalTime>
  <Words>2748</Words>
  <Application>Microsoft Office PowerPoint</Application>
  <PresentationFormat>Diavoorstelling (4:3)</PresentationFormat>
  <Paragraphs>239</Paragraphs>
  <Slides>18</Slides>
  <Notes>17</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18</vt:i4>
      </vt:variant>
    </vt:vector>
  </HeadingPairs>
  <TitlesOfParts>
    <vt:vector size="30" baseType="lpstr">
      <vt:lpstr>Arial</vt:lpstr>
      <vt:lpstr>Calibri</vt:lpstr>
      <vt:lpstr>Calibri Light</vt:lpstr>
      <vt:lpstr>Corbel</vt:lpstr>
      <vt:lpstr>Helvetica Neue</vt:lpstr>
      <vt:lpstr>Maax Nava</vt:lpstr>
      <vt:lpstr>proxima-nova-soft</vt:lpstr>
      <vt:lpstr>Times New Roman</vt:lpstr>
      <vt:lpstr>Trebuchet MS</vt:lpstr>
      <vt:lpstr>Verdana</vt:lpstr>
      <vt:lpstr>Wingdings</vt:lpstr>
      <vt:lpstr>Basis</vt:lpstr>
      <vt:lpstr>Zoetstoffen</vt:lpstr>
      <vt:lpstr>Wie gebruikt er zoetstoffen?</vt:lpstr>
      <vt:lpstr>Stellingen</vt:lpstr>
      <vt:lpstr>Wat is zoet?</vt:lpstr>
      <vt:lpstr>PowerPoint-presentatie</vt:lpstr>
      <vt:lpstr>Zoetmakers</vt:lpstr>
      <vt:lpstr>Wanneer is een zoetstof veilig?</vt:lpstr>
      <vt:lpstr>Wat is een E-nummer?</vt:lpstr>
      <vt:lpstr>Hoeveel zoetstoffen mag je per dag eten of drinken?</vt:lpstr>
      <vt:lpstr>Zoetstof uitgelicht: Aspartaam</vt:lpstr>
      <vt:lpstr>Zoetstof uitgelicht: Stevioglyciosiden (stevia)</vt:lpstr>
      <vt:lpstr>Is stevia van natuurlijke oorsprong?</vt:lpstr>
      <vt:lpstr>Zoetstof uitgelicht: Xylitol </vt:lpstr>
      <vt:lpstr>Zoetstoffen en gezondheid</vt:lpstr>
      <vt:lpstr>Hoe weet ik wat ik over voeding kan geloven in de media?</vt:lpstr>
      <vt:lpstr>Kenniscentrum Zoetstoffen</vt:lpstr>
      <vt:lpstr> Overweegt u om een keer zoetstoffen te gebruiken?  </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Steffi van de Wetering</dc:creator>
  <cp:lastModifiedBy>Steffi van de Wetering</cp:lastModifiedBy>
  <cp:revision>126</cp:revision>
  <dcterms:created xsi:type="dcterms:W3CDTF">2018-11-15T09:03:27Z</dcterms:created>
  <dcterms:modified xsi:type="dcterms:W3CDTF">2019-03-07T11:24:57Z</dcterms:modified>
</cp:coreProperties>
</file>